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2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9" r:id="rId68"/>
    <p:sldId id="321" r:id="rId69"/>
    <p:sldId id="322" r:id="rId70"/>
    <p:sldId id="323" r:id="rId71"/>
    <p:sldId id="324" r:id="rId72"/>
    <p:sldId id="325" r:id="rId73"/>
    <p:sldId id="326" r:id="rId74"/>
    <p:sldId id="327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F1DA9-2501-44D4-B0EC-FD4E9439B4F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785E7-87B8-4DC0-828D-1959167D47F4}">
      <dgm:prSet phldrT="[Text]"/>
      <dgm:spPr/>
      <dgm:t>
        <a:bodyPr/>
        <a:lstStyle/>
        <a:p>
          <a:r>
            <a:rPr lang="en-IN" dirty="0" smtClean="0"/>
            <a:t>Cellular elements:</a:t>
          </a:r>
          <a:endParaRPr lang="en-US" dirty="0"/>
        </a:p>
      </dgm:t>
    </dgm:pt>
    <dgm:pt modelId="{BFE50781-7569-41C1-8C94-C8213B46CA57}" type="parTrans" cxnId="{25653D07-B272-4BFA-A399-CF3C8F94E0CC}">
      <dgm:prSet/>
      <dgm:spPr/>
      <dgm:t>
        <a:bodyPr/>
        <a:lstStyle/>
        <a:p>
          <a:endParaRPr lang="en-US"/>
        </a:p>
      </dgm:t>
    </dgm:pt>
    <dgm:pt modelId="{DA20F38A-A5B4-419F-B42E-C5CE344C5DEC}" type="sibTrans" cxnId="{25653D07-B272-4BFA-A399-CF3C8F94E0CC}">
      <dgm:prSet/>
      <dgm:spPr/>
      <dgm:t>
        <a:bodyPr/>
        <a:lstStyle/>
        <a:p>
          <a:endParaRPr lang="en-US"/>
        </a:p>
      </dgm:t>
    </dgm:pt>
    <dgm:pt modelId="{415702B6-3F65-49AD-82B3-E9669FDD3001}">
      <dgm:prSet phldrT="[Text]"/>
      <dgm:spPr/>
      <dgm:t>
        <a:bodyPr/>
        <a:lstStyle/>
        <a:p>
          <a:r>
            <a:rPr lang="en-IN" dirty="0" smtClean="0"/>
            <a:t>Synthetic cells</a:t>
          </a:r>
          <a:endParaRPr lang="en-US" dirty="0"/>
        </a:p>
      </dgm:t>
    </dgm:pt>
    <dgm:pt modelId="{632DDB97-C7BB-4291-945F-873A2B669BF1}" type="parTrans" cxnId="{A648467E-D855-4D46-8517-BE08305BCED4}">
      <dgm:prSet/>
      <dgm:spPr/>
      <dgm:t>
        <a:bodyPr/>
        <a:lstStyle/>
        <a:p>
          <a:endParaRPr lang="en-US"/>
        </a:p>
      </dgm:t>
    </dgm:pt>
    <dgm:pt modelId="{AAFF6B71-0A20-44A2-92A2-43F04F85C618}" type="sibTrans" cxnId="{A648467E-D855-4D46-8517-BE08305BCED4}">
      <dgm:prSet/>
      <dgm:spPr/>
      <dgm:t>
        <a:bodyPr/>
        <a:lstStyle/>
        <a:p>
          <a:endParaRPr lang="en-US"/>
        </a:p>
      </dgm:t>
    </dgm:pt>
    <dgm:pt modelId="{ADBDA8C0-181B-433F-A879-406175C7DAC6}">
      <dgm:prSet phldrT="[Text]"/>
      <dgm:spPr/>
      <dgm:t>
        <a:bodyPr/>
        <a:lstStyle/>
        <a:p>
          <a:r>
            <a:rPr lang="en-IN" dirty="0" smtClean="0"/>
            <a:t>Defence cells</a:t>
          </a:r>
          <a:endParaRPr lang="en-US" dirty="0"/>
        </a:p>
      </dgm:t>
    </dgm:pt>
    <dgm:pt modelId="{0B9A8CAE-193D-43C9-9CA3-48D076112ABA}" type="parTrans" cxnId="{1703E124-7AC2-40AE-8FC8-EF3AB72AD285}">
      <dgm:prSet/>
      <dgm:spPr/>
      <dgm:t>
        <a:bodyPr/>
        <a:lstStyle/>
        <a:p>
          <a:endParaRPr lang="en-US"/>
        </a:p>
      </dgm:t>
    </dgm:pt>
    <dgm:pt modelId="{5A711F4F-2BC5-41E5-8BBD-70961F1B2D75}" type="sibTrans" cxnId="{1703E124-7AC2-40AE-8FC8-EF3AB72AD285}">
      <dgm:prSet/>
      <dgm:spPr/>
      <dgm:t>
        <a:bodyPr/>
        <a:lstStyle/>
        <a:p>
          <a:endParaRPr lang="en-US"/>
        </a:p>
      </dgm:t>
    </dgm:pt>
    <dgm:pt modelId="{AD9677C3-F8A5-4212-97E5-D30EA5A24955}">
      <dgm:prSet phldrT="[Text]"/>
      <dgm:spPr/>
      <dgm:t>
        <a:bodyPr/>
        <a:lstStyle/>
        <a:p>
          <a:r>
            <a:rPr lang="en-IN" dirty="0" smtClean="0"/>
            <a:t>Extracellular elements:</a:t>
          </a:r>
          <a:endParaRPr lang="en-US" dirty="0"/>
        </a:p>
      </dgm:t>
    </dgm:pt>
    <dgm:pt modelId="{24928B2A-66C5-4440-BB98-48D162BAAE1B}" type="parTrans" cxnId="{D1421289-C4B0-4654-85D1-EFE5CA5F316C}">
      <dgm:prSet/>
      <dgm:spPr/>
      <dgm:t>
        <a:bodyPr/>
        <a:lstStyle/>
        <a:p>
          <a:endParaRPr lang="en-US"/>
        </a:p>
      </dgm:t>
    </dgm:pt>
    <dgm:pt modelId="{C710B845-BED4-4E02-BE44-460390B7BFDB}" type="sibTrans" cxnId="{D1421289-C4B0-4654-85D1-EFE5CA5F316C}">
      <dgm:prSet/>
      <dgm:spPr/>
      <dgm:t>
        <a:bodyPr/>
        <a:lstStyle/>
        <a:p>
          <a:endParaRPr lang="en-US"/>
        </a:p>
      </dgm:t>
    </dgm:pt>
    <dgm:pt modelId="{41264AA8-C082-41F7-88AD-44D34FBB6A76}">
      <dgm:prSet phldrT="[Text]"/>
      <dgm:spPr/>
      <dgm:t>
        <a:bodyPr/>
        <a:lstStyle/>
        <a:p>
          <a:r>
            <a:rPr lang="en-IN" dirty="0" err="1" smtClean="0"/>
            <a:t>Fibers</a:t>
          </a:r>
          <a:endParaRPr lang="en-US" dirty="0"/>
        </a:p>
      </dgm:t>
    </dgm:pt>
    <dgm:pt modelId="{963FFBFC-30A1-4834-A1D1-F14BDE48A37C}" type="parTrans" cxnId="{C592EEBD-0E1B-497A-9C3D-CBA3EB0977DE}">
      <dgm:prSet/>
      <dgm:spPr/>
      <dgm:t>
        <a:bodyPr/>
        <a:lstStyle/>
        <a:p>
          <a:endParaRPr lang="en-US"/>
        </a:p>
      </dgm:t>
    </dgm:pt>
    <dgm:pt modelId="{1820E3F8-CE08-4843-A461-B6456F0C989E}" type="sibTrans" cxnId="{C592EEBD-0E1B-497A-9C3D-CBA3EB0977DE}">
      <dgm:prSet/>
      <dgm:spPr/>
      <dgm:t>
        <a:bodyPr/>
        <a:lstStyle/>
        <a:p>
          <a:endParaRPr lang="en-US"/>
        </a:p>
      </dgm:t>
    </dgm:pt>
    <dgm:pt modelId="{485B6362-3D25-4291-9885-C41A392BEC01}">
      <dgm:prSet phldrT="[Text]"/>
      <dgm:spPr/>
      <dgm:t>
        <a:bodyPr/>
        <a:lstStyle/>
        <a:p>
          <a:r>
            <a:rPr lang="en-IN" dirty="0" err="1" smtClean="0"/>
            <a:t>Resorptive</a:t>
          </a:r>
          <a:r>
            <a:rPr lang="en-IN" dirty="0" smtClean="0"/>
            <a:t> cells</a:t>
          </a:r>
          <a:endParaRPr lang="en-US" dirty="0"/>
        </a:p>
      </dgm:t>
    </dgm:pt>
    <dgm:pt modelId="{6090BBD2-D5C8-40D3-9FE1-887B93A3BE3B}" type="parTrans" cxnId="{35F5037F-C0A4-4521-8570-06112B84DF44}">
      <dgm:prSet/>
      <dgm:spPr/>
    </dgm:pt>
    <dgm:pt modelId="{8B6FBF86-4738-44AB-BED3-0CC8FB0A7033}" type="sibTrans" cxnId="{35F5037F-C0A4-4521-8570-06112B84DF44}">
      <dgm:prSet/>
      <dgm:spPr/>
    </dgm:pt>
    <dgm:pt modelId="{EC6430F2-7751-4FA2-B881-7A5F125CC381}">
      <dgm:prSet phldrT="[Text]"/>
      <dgm:spPr/>
      <dgm:t>
        <a:bodyPr/>
        <a:lstStyle/>
        <a:p>
          <a:r>
            <a:rPr lang="en-IN" dirty="0" smtClean="0"/>
            <a:t>Progenitor cells</a:t>
          </a:r>
          <a:endParaRPr lang="en-US" dirty="0"/>
        </a:p>
      </dgm:t>
    </dgm:pt>
    <dgm:pt modelId="{317F8428-9A38-450D-AD66-2E31E5CEF79F}" type="parTrans" cxnId="{F846EF2C-BED1-4FD2-B38A-23C07E0C1FAC}">
      <dgm:prSet/>
      <dgm:spPr/>
    </dgm:pt>
    <dgm:pt modelId="{A67901FA-F325-4045-B04A-F974D74AB04B}" type="sibTrans" cxnId="{F846EF2C-BED1-4FD2-B38A-23C07E0C1FAC}">
      <dgm:prSet/>
      <dgm:spPr/>
    </dgm:pt>
    <dgm:pt modelId="{D65DE526-A5CC-45F8-AA46-CFC4FE6A5CD3}">
      <dgm:prSet phldrT="[Text]"/>
      <dgm:spPr/>
      <dgm:t>
        <a:bodyPr/>
        <a:lstStyle/>
        <a:p>
          <a:r>
            <a:rPr lang="en-IN" dirty="0" smtClean="0"/>
            <a:t>Epithelial cell rests of </a:t>
          </a:r>
          <a:r>
            <a:rPr lang="en-IN" dirty="0" err="1" smtClean="0"/>
            <a:t>malassez</a:t>
          </a:r>
          <a:endParaRPr lang="en-US" dirty="0"/>
        </a:p>
      </dgm:t>
    </dgm:pt>
    <dgm:pt modelId="{A2E859E2-1303-45D2-8779-70752E047739}" type="parTrans" cxnId="{C0D14408-F294-482E-A9D0-4F7C13B4E458}">
      <dgm:prSet/>
      <dgm:spPr/>
    </dgm:pt>
    <dgm:pt modelId="{05BFB7AF-95AF-4ACC-B56C-3F0F3B9127F3}" type="sibTrans" cxnId="{C0D14408-F294-482E-A9D0-4F7C13B4E458}">
      <dgm:prSet/>
      <dgm:spPr/>
    </dgm:pt>
    <dgm:pt modelId="{A4F3369E-2DB0-41E1-AA63-615F49B02437}">
      <dgm:prSet phldrT="[Text]"/>
      <dgm:spPr/>
      <dgm:t>
        <a:bodyPr/>
        <a:lstStyle/>
        <a:p>
          <a:r>
            <a:rPr lang="en-IN" dirty="0" smtClean="0"/>
            <a:t>Ground substances</a:t>
          </a:r>
          <a:endParaRPr lang="en-US" dirty="0"/>
        </a:p>
      </dgm:t>
    </dgm:pt>
    <dgm:pt modelId="{8006917F-2314-4E39-8266-CF29FD2D1B72}" type="parTrans" cxnId="{0515B0B9-96AE-4768-8FBB-F8694E9CA2BD}">
      <dgm:prSet/>
      <dgm:spPr/>
    </dgm:pt>
    <dgm:pt modelId="{73E3AB8A-C94A-499A-B1A6-7AF461277C62}" type="sibTrans" cxnId="{0515B0B9-96AE-4768-8FBB-F8694E9CA2BD}">
      <dgm:prSet/>
      <dgm:spPr/>
    </dgm:pt>
    <dgm:pt modelId="{C1F9BD81-A8FB-486D-99C4-DC8B896D6403}" type="pres">
      <dgm:prSet presAssocID="{9AEF1DA9-2501-44D4-B0EC-FD4E9439B4F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A6C71F-BECF-4CC6-86E6-68F15F7D2911}" type="pres">
      <dgm:prSet presAssocID="{0BB785E7-87B8-4DC0-828D-1959167D47F4}" presName="linNode" presStyleCnt="0"/>
      <dgm:spPr/>
    </dgm:pt>
    <dgm:pt modelId="{B46E2AC9-07AD-4C69-8F32-39210C041432}" type="pres">
      <dgm:prSet presAssocID="{0BB785E7-87B8-4DC0-828D-1959167D47F4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BC279-6565-4ED8-AE48-B7A870B5AAD0}" type="pres">
      <dgm:prSet presAssocID="{0BB785E7-87B8-4DC0-828D-1959167D47F4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06D368-E865-4AF6-8689-F848B8CCA8A3}" type="pres">
      <dgm:prSet presAssocID="{DA20F38A-A5B4-419F-B42E-C5CE344C5DEC}" presName="spacing" presStyleCnt="0"/>
      <dgm:spPr/>
    </dgm:pt>
    <dgm:pt modelId="{1A8D62C0-588F-4648-B374-C8B6115EE3DB}" type="pres">
      <dgm:prSet presAssocID="{AD9677C3-F8A5-4212-97E5-D30EA5A24955}" presName="linNode" presStyleCnt="0"/>
      <dgm:spPr/>
    </dgm:pt>
    <dgm:pt modelId="{A46461B1-7922-4AF3-AD8E-5BD1269BEB3D}" type="pres">
      <dgm:prSet presAssocID="{AD9677C3-F8A5-4212-97E5-D30EA5A2495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312C4-DBCA-496D-B3AC-025F778AC238}" type="pres">
      <dgm:prSet presAssocID="{AD9677C3-F8A5-4212-97E5-D30EA5A24955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15B467-5408-4985-96BB-921634E57D2D}" type="presOf" srcId="{AD9677C3-F8A5-4212-97E5-D30EA5A24955}" destId="{A46461B1-7922-4AF3-AD8E-5BD1269BEB3D}" srcOrd="0" destOrd="0" presId="urn:microsoft.com/office/officeart/2005/8/layout/vList6"/>
    <dgm:cxn modelId="{75ACF6F8-1BF0-44E0-B93C-D281A551DC77}" type="presOf" srcId="{EC6430F2-7751-4FA2-B881-7A5F125CC381}" destId="{524BC279-6565-4ED8-AE48-B7A870B5AAD0}" srcOrd="0" destOrd="2" presId="urn:microsoft.com/office/officeart/2005/8/layout/vList6"/>
    <dgm:cxn modelId="{367D0556-F052-461E-AB6C-8F16F885ACAD}" type="presOf" srcId="{0BB785E7-87B8-4DC0-828D-1959167D47F4}" destId="{B46E2AC9-07AD-4C69-8F32-39210C041432}" srcOrd="0" destOrd="0" presId="urn:microsoft.com/office/officeart/2005/8/layout/vList6"/>
    <dgm:cxn modelId="{C0D14408-F294-482E-A9D0-4F7C13B4E458}" srcId="{0BB785E7-87B8-4DC0-828D-1959167D47F4}" destId="{D65DE526-A5CC-45F8-AA46-CFC4FE6A5CD3}" srcOrd="3" destOrd="0" parTransId="{A2E859E2-1303-45D2-8779-70752E047739}" sibTransId="{05BFB7AF-95AF-4ACC-B56C-3F0F3B9127F3}"/>
    <dgm:cxn modelId="{C592EEBD-0E1B-497A-9C3D-CBA3EB0977DE}" srcId="{AD9677C3-F8A5-4212-97E5-D30EA5A24955}" destId="{41264AA8-C082-41F7-88AD-44D34FBB6A76}" srcOrd="0" destOrd="0" parTransId="{963FFBFC-30A1-4834-A1D1-F14BDE48A37C}" sibTransId="{1820E3F8-CE08-4843-A461-B6456F0C989E}"/>
    <dgm:cxn modelId="{CA7E3274-18F3-4DFF-8B2A-67C9F3A92B95}" type="presOf" srcId="{485B6362-3D25-4291-9885-C41A392BEC01}" destId="{524BC279-6565-4ED8-AE48-B7A870B5AAD0}" srcOrd="0" destOrd="1" presId="urn:microsoft.com/office/officeart/2005/8/layout/vList6"/>
    <dgm:cxn modelId="{25653D07-B272-4BFA-A399-CF3C8F94E0CC}" srcId="{9AEF1DA9-2501-44D4-B0EC-FD4E9439B4FF}" destId="{0BB785E7-87B8-4DC0-828D-1959167D47F4}" srcOrd="0" destOrd="0" parTransId="{BFE50781-7569-41C1-8C94-C8213B46CA57}" sibTransId="{DA20F38A-A5B4-419F-B42E-C5CE344C5DEC}"/>
    <dgm:cxn modelId="{FCEC8146-A749-427C-A6BC-6F68B668BCE6}" type="presOf" srcId="{41264AA8-C082-41F7-88AD-44D34FBB6A76}" destId="{47C312C4-DBCA-496D-B3AC-025F778AC238}" srcOrd="0" destOrd="0" presId="urn:microsoft.com/office/officeart/2005/8/layout/vList6"/>
    <dgm:cxn modelId="{13C69FCD-31CB-45A0-98DC-4C813ABD8A9C}" type="presOf" srcId="{D65DE526-A5CC-45F8-AA46-CFC4FE6A5CD3}" destId="{524BC279-6565-4ED8-AE48-B7A870B5AAD0}" srcOrd="0" destOrd="3" presId="urn:microsoft.com/office/officeart/2005/8/layout/vList6"/>
    <dgm:cxn modelId="{0515B0B9-96AE-4768-8FBB-F8694E9CA2BD}" srcId="{AD9677C3-F8A5-4212-97E5-D30EA5A24955}" destId="{A4F3369E-2DB0-41E1-AA63-615F49B02437}" srcOrd="1" destOrd="0" parTransId="{8006917F-2314-4E39-8266-CF29FD2D1B72}" sibTransId="{73E3AB8A-C94A-499A-B1A6-7AF461277C62}"/>
    <dgm:cxn modelId="{35F5037F-C0A4-4521-8570-06112B84DF44}" srcId="{0BB785E7-87B8-4DC0-828D-1959167D47F4}" destId="{485B6362-3D25-4291-9885-C41A392BEC01}" srcOrd="1" destOrd="0" parTransId="{6090BBD2-D5C8-40D3-9FE1-887B93A3BE3B}" sibTransId="{8B6FBF86-4738-44AB-BED3-0CC8FB0A7033}"/>
    <dgm:cxn modelId="{D1421289-C4B0-4654-85D1-EFE5CA5F316C}" srcId="{9AEF1DA9-2501-44D4-B0EC-FD4E9439B4FF}" destId="{AD9677C3-F8A5-4212-97E5-D30EA5A24955}" srcOrd="1" destOrd="0" parTransId="{24928B2A-66C5-4440-BB98-48D162BAAE1B}" sibTransId="{C710B845-BED4-4E02-BE44-460390B7BFDB}"/>
    <dgm:cxn modelId="{F846EF2C-BED1-4FD2-B38A-23C07E0C1FAC}" srcId="{0BB785E7-87B8-4DC0-828D-1959167D47F4}" destId="{EC6430F2-7751-4FA2-B881-7A5F125CC381}" srcOrd="2" destOrd="0" parTransId="{317F8428-9A38-450D-AD66-2E31E5CEF79F}" sibTransId="{A67901FA-F325-4045-B04A-F974D74AB04B}"/>
    <dgm:cxn modelId="{2A0F0962-0A55-4C43-A5AF-1885F02A3031}" type="presOf" srcId="{415702B6-3F65-49AD-82B3-E9669FDD3001}" destId="{524BC279-6565-4ED8-AE48-B7A870B5AAD0}" srcOrd="0" destOrd="0" presId="urn:microsoft.com/office/officeart/2005/8/layout/vList6"/>
    <dgm:cxn modelId="{C6800D21-71B0-45D4-8623-0438EB4086F8}" type="presOf" srcId="{ADBDA8C0-181B-433F-A879-406175C7DAC6}" destId="{524BC279-6565-4ED8-AE48-B7A870B5AAD0}" srcOrd="0" destOrd="4" presId="urn:microsoft.com/office/officeart/2005/8/layout/vList6"/>
    <dgm:cxn modelId="{A648467E-D855-4D46-8517-BE08305BCED4}" srcId="{0BB785E7-87B8-4DC0-828D-1959167D47F4}" destId="{415702B6-3F65-49AD-82B3-E9669FDD3001}" srcOrd="0" destOrd="0" parTransId="{632DDB97-C7BB-4291-945F-873A2B669BF1}" sibTransId="{AAFF6B71-0A20-44A2-92A2-43F04F85C618}"/>
    <dgm:cxn modelId="{C9369DE1-C7EC-4382-B8EF-9C9C6C4D8C3B}" type="presOf" srcId="{A4F3369E-2DB0-41E1-AA63-615F49B02437}" destId="{47C312C4-DBCA-496D-B3AC-025F778AC238}" srcOrd="0" destOrd="1" presId="urn:microsoft.com/office/officeart/2005/8/layout/vList6"/>
    <dgm:cxn modelId="{1703E124-7AC2-40AE-8FC8-EF3AB72AD285}" srcId="{0BB785E7-87B8-4DC0-828D-1959167D47F4}" destId="{ADBDA8C0-181B-433F-A879-406175C7DAC6}" srcOrd="4" destOrd="0" parTransId="{0B9A8CAE-193D-43C9-9CA3-48D076112ABA}" sibTransId="{5A711F4F-2BC5-41E5-8BBD-70961F1B2D75}"/>
    <dgm:cxn modelId="{BC406F24-43D7-46B1-B09F-1EC835C25B91}" type="presOf" srcId="{9AEF1DA9-2501-44D4-B0EC-FD4E9439B4FF}" destId="{C1F9BD81-A8FB-486D-99C4-DC8B896D6403}" srcOrd="0" destOrd="0" presId="urn:microsoft.com/office/officeart/2005/8/layout/vList6"/>
    <dgm:cxn modelId="{9454D33C-A504-4CF8-B738-ED87B4FB9B70}" type="presParOf" srcId="{C1F9BD81-A8FB-486D-99C4-DC8B896D6403}" destId="{5BA6C71F-BECF-4CC6-86E6-68F15F7D2911}" srcOrd="0" destOrd="0" presId="urn:microsoft.com/office/officeart/2005/8/layout/vList6"/>
    <dgm:cxn modelId="{1763724B-667F-40F0-B6A6-C51E58EE904F}" type="presParOf" srcId="{5BA6C71F-BECF-4CC6-86E6-68F15F7D2911}" destId="{B46E2AC9-07AD-4C69-8F32-39210C041432}" srcOrd="0" destOrd="0" presId="urn:microsoft.com/office/officeart/2005/8/layout/vList6"/>
    <dgm:cxn modelId="{A29DF172-27EC-4024-BAEE-30A3F15CFC2E}" type="presParOf" srcId="{5BA6C71F-BECF-4CC6-86E6-68F15F7D2911}" destId="{524BC279-6565-4ED8-AE48-B7A870B5AAD0}" srcOrd="1" destOrd="0" presId="urn:microsoft.com/office/officeart/2005/8/layout/vList6"/>
    <dgm:cxn modelId="{4E5586DB-6B73-4C95-B58C-5F9DEBC983D5}" type="presParOf" srcId="{C1F9BD81-A8FB-486D-99C4-DC8B896D6403}" destId="{7606D368-E865-4AF6-8689-F848B8CCA8A3}" srcOrd="1" destOrd="0" presId="urn:microsoft.com/office/officeart/2005/8/layout/vList6"/>
    <dgm:cxn modelId="{28DAEEE9-F922-45D0-AF92-690D032D4EEC}" type="presParOf" srcId="{C1F9BD81-A8FB-486D-99C4-DC8B896D6403}" destId="{1A8D62C0-588F-4648-B374-C8B6115EE3DB}" srcOrd="2" destOrd="0" presId="urn:microsoft.com/office/officeart/2005/8/layout/vList6"/>
    <dgm:cxn modelId="{AD59A740-DF7F-4CED-A372-2F79E4348616}" type="presParOf" srcId="{1A8D62C0-588F-4648-B374-C8B6115EE3DB}" destId="{A46461B1-7922-4AF3-AD8E-5BD1269BEB3D}" srcOrd="0" destOrd="0" presId="urn:microsoft.com/office/officeart/2005/8/layout/vList6"/>
    <dgm:cxn modelId="{B03DA9D5-63F6-4E61-96AA-29429212E3BE}" type="presParOf" srcId="{1A8D62C0-588F-4648-B374-C8B6115EE3DB}" destId="{47C312C4-DBCA-496D-B3AC-025F778AC238}" srcOrd="1" destOrd="0" presId="urn:microsoft.com/office/officeart/2005/8/layout/v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1295400"/>
            <a:ext cx="6447501" cy="1066800"/>
          </a:xfrm>
        </p:spPr>
        <p:txBody>
          <a:bodyPr/>
          <a:lstStyle/>
          <a:p>
            <a:r>
              <a:rPr lang="en-IN" sz="4000" dirty="0" smtClean="0"/>
              <a:t>	PERIODONTAL LIGAMENT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1" y="3886200"/>
            <a:ext cx="6447501" cy="2155163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GUIDED BY:                                        PRESENTED BY:</a:t>
            </a:r>
          </a:p>
          <a:p>
            <a:pPr>
              <a:buNone/>
            </a:pPr>
            <a:r>
              <a:rPr lang="en-IN" dirty="0" smtClean="0"/>
              <a:t>DR.P.SURESH                                      DR.K.LATHA</a:t>
            </a:r>
          </a:p>
          <a:p>
            <a:pPr>
              <a:buNone/>
            </a:pPr>
            <a:r>
              <a:rPr lang="en-IN" dirty="0" smtClean="0"/>
              <a:t>PROFESSOR &amp; HOD                            1</a:t>
            </a:r>
            <a:r>
              <a:rPr lang="en-IN" baseline="30000" dirty="0" smtClean="0"/>
              <a:t>ST</a:t>
            </a:r>
            <a:r>
              <a:rPr lang="en-IN" dirty="0" smtClean="0"/>
              <a:t> PG STUDENT</a:t>
            </a:r>
          </a:p>
          <a:p>
            <a:pPr>
              <a:buNone/>
            </a:pPr>
            <a:r>
              <a:rPr lang="en-IN" dirty="0" smtClean="0"/>
              <a:t>DEPT OF PERIODONTICS                     DEPT OF PERIODONTICS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FIBER GROWTH: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During </a:t>
            </a:r>
            <a:r>
              <a:rPr lang="en-IN" dirty="0" err="1" smtClean="0"/>
              <a:t>sharpeys</a:t>
            </a:r>
            <a:r>
              <a:rPr lang="en-IN" dirty="0" smtClean="0"/>
              <a:t> </a:t>
            </a:r>
            <a:r>
              <a:rPr lang="en-IN" dirty="0" err="1" smtClean="0"/>
              <a:t>fiber</a:t>
            </a:r>
            <a:r>
              <a:rPr lang="en-IN" dirty="0" smtClean="0"/>
              <a:t> formation: central part of </a:t>
            </a:r>
            <a:r>
              <a:rPr lang="en-IN" dirty="0" err="1" smtClean="0"/>
              <a:t>pdl</a:t>
            </a:r>
            <a:r>
              <a:rPr lang="en-IN" dirty="0" smtClean="0"/>
              <a:t> is made of loosely arranged </a:t>
            </a:r>
            <a:r>
              <a:rPr lang="en-IN" dirty="0" err="1" smtClean="0"/>
              <a:t>collagenous</a:t>
            </a:r>
            <a:r>
              <a:rPr lang="en-IN" dirty="0" smtClean="0"/>
              <a:t> mass, precursor cells, etc.</a:t>
            </a:r>
          </a:p>
          <a:p>
            <a:pPr algn="just"/>
            <a:r>
              <a:rPr lang="en-IN" dirty="0" smtClean="0"/>
              <a:t>Fibroblasts – new extracellular matrix &amp; remodel.</a:t>
            </a:r>
          </a:p>
          <a:p>
            <a:pPr algn="just"/>
            <a:r>
              <a:rPr lang="en-IN" dirty="0" smtClean="0"/>
              <a:t>Apposition of </a:t>
            </a:r>
            <a:r>
              <a:rPr lang="en-IN" dirty="0" err="1" smtClean="0"/>
              <a:t>fibers</a:t>
            </a:r>
            <a:endParaRPr lang="en-IN" dirty="0" smtClean="0"/>
          </a:p>
          <a:p>
            <a:pPr algn="just"/>
            <a:r>
              <a:rPr lang="en-IN" dirty="0" smtClean="0"/>
              <a:t>Cross linked &amp; continuous  </a:t>
            </a:r>
            <a:r>
              <a:rPr lang="en-IN" dirty="0" err="1" smtClean="0"/>
              <a:t>pdl</a:t>
            </a:r>
            <a:r>
              <a:rPr lang="en-IN" dirty="0" smtClean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Principle </a:t>
            </a:r>
            <a:r>
              <a:rPr lang="en-IN" dirty="0" err="1" smtClean="0"/>
              <a:t>fiber</a:t>
            </a:r>
            <a:r>
              <a:rPr lang="en-IN" dirty="0" smtClean="0"/>
              <a:t> formation &amp; their orientation at different stages of </a:t>
            </a:r>
            <a:r>
              <a:rPr lang="en-IN" dirty="0" err="1" smtClean="0"/>
              <a:t>odontogenesis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Pre – emergence stage:</a:t>
            </a:r>
          </a:p>
          <a:p>
            <a:pPr lvl="1" algn="just"/>
            <a:endParaRPr lang="en-US" dirty="0"/>
          </a:p>
        </p:txBody>
      </p:sp>
      <p:pic>
        <p:nvPicPr>
          <p:cNvPr id="4" name="Picture 3" descr="IMG_E0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0"/>
            <a:ext cx="4648200" cy="3429000"/>
          </a:xfrm>
          <a:prstGeom prst="rect">
            <a:avLst/>
          </a:prstGeom>
        </p:spPr>
      </p:pic>
      <p:pic>
        <p:nvPicPr>
          <p:cNvPr id="6" name="Picture 5" descr="IMG_0803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590800"/>
            <a:ext cx="3477111" cy="31722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Pre – </a:t>
            </a:r>
            <a:r>
              <a:rPr lang="en-IN" dirty="0" err="1" smtClean="0"/>
              <a:t>occlusal</a:t>
            </a:r>
            <a:r>
              <a:rPr lang="en-IN" dirty="0" smtClean="0"/>
              <a:t> stage:</a:t>
            </a:r>
            <a:endParaRPr lang="en-US" dirty="0"/>
          </a:p>
        </p:txBody>
      </p:sp>
      <p:pic>
        <p:nvPicPr>
          <p:cNvPr id="4" name="Picture 3" descr="IMG_0800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743200"/>
            <a:ext cx="4572000" cy="3352800"/>
          </a:xfrm>
          <a:prstGeom prst="rect">
            <a:avLst/>
          </a:prstGeom>
        </p:spPr>
      </p:pic>
      <p:pic>
        <p:nvPicPr>
          <p:cNvPr id="5" name="Picture 4" descr="IMG_0803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67000"/>
            <a:ext cx="3210373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First </a:t>
            </a:r>
            <a:r>
              <a:rPr lang="en-IN" dirty="0" err="1" smtClean="0"/>
              <a:t>occlusal</a:t>
            </a:r>
            <a:r>
              <a:rPr lang="en-IN" dirty="0" smtClean="0"/>
              <a:t> contact:</a:t>
            </a:r>
            <a:endParaRPr lang="en-US" dirty="0"/>
          </a:p>
        </p:txBody>
      </p:sp>
      <p:pic>
        <p:nvPicPr>
          <p:cNvPr id="4" name="Picture 3" descr="IMG_0801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200"/>
            <a:ext cx="4572000" cy="3429000"/>
          </a:xfrm>
          <a:prstGeom prst="rect">
            <a:avLst/>
          </a:prstGeom>
        </p:spPr>
      </p:pic>
      <p:pic>
        <p:nvPicPr>
          <p:cNvPr id="5" name="Picture 4" descr="IMG_0803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895600"/>
            <a:ext cx="3286584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Full </a:t>
            </a:r>
            <a:r>
              <a:rPr lang="en-IN" dirty="0" err="1" smtClean="0"/>
              <a:t>occlusal</a:t>
            </a:r>
            <a:r>
              <a:rPr lang="en-IN" dirty="0" smtClean="0"/>
              <a:t> contact:</a:t>
            </a:r>
            <a:endParaRPr lang="en-US" dirty="0"/>
          </a:p>
        </p:txBody>
      </p:sp>
      <p:pic>
        <p:nvPicPr>
          <p:cNvPr id="4" name="Picture 3" descr="IMG_E08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3200"/>
            <a:ext cx="4343400" cy="3505200"/>
          </a:xfrm>
          <a:prstGeom prst="rect">
            <a:avLst/>
          </a:prstGeom>
        </p:spPr>
      </p:pic>
      <p:pic>
        <p:nvPicPr>
          <p:cNvPr id="5" name="Picture 4" descr="IMG_0803 (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743200"/>
            <a:ext cx="3372321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Size &amp; shape of </a:t>
            </a:r>
            <a:r>
              <a:rPr lang="en-IN" dirty="0" err="1" smtClean="0"/>
              <a:t>pdl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Width ranges between – 0.15 to 0.38 mm.</a:t>
            </a:r>
          </a:p>
          <a:p>
            <a:pPr algn="just"/>
            <a:r>
              <a:rPr lang="en-IN" dirty="0" smtClean="0"/>
              <a:t>Thinnest – middle 3</a:t>
            </a:r>
            <a:r>
              <a:rPr lang="en-IN" baseline="30000" dirty="0" smtClean="0"/>
              <a:t>rd</a:t>
            </a:r>
            <a:r>
              <a:rPr lang="en-IN" dirty="0" smtClean="0"/>
              <a:t> of the root ( hour glass appearance)</a:t>
            </a:r>
          </a:p>
          <a:p>
            <a:pPr algn="just"/>
            <a:r>
              <a:rPr lang="en-IN" dirty="0" smtClean="0"/>
              <a:t>Thickness  in young adults – 0.21 mm</a:t>
            </a:r>
          </a:p>
          <a:p>
            <a:pPr algn="just">
              <a:buNone/>
            </a:pPr>
            <a:r>
              <a:rPr lang="en-IN" dirty="0" smtClean="0"/>
              <a:t>                       mature adults – 0.18 mm</a:t>
            </a:r>
          </a:p>
          <a:p>
            <a:pPr algn="just">
              <a:buNone/>
            </a:pPr>
            <a:r>
              <a:rPr lang="en-IN" dirty="0" smtClean="0"/>
              <a:t>                          older adults – 0.15 mm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Periodontal space on radiograph – 0.4 to 1.5 mm.</a:t>
            </a:r>
          </a:p>
          <a:p>
            <a:pPr algn="just"/>
            <a:r>
              <a:rPr lang="en-IN" dirty="0" smtClean="0"/>
              <a:t>Periodontal space of permanent teeth &lt; deciduous teeth.</a:t>
            </a:r>
          </a:p>
          <a:p>
            <a:pPr algn="just"/>
            <a:r>
              <a:rPr lang="en-IN" dirty="0" smtClean="0"/>
              <a:t>Thickness at time of eruption – 0.1 – 0.5 mm</a:t>
            </a:r>
          </a:p>
          <a:p>
            <a:pPr algn="just">
              <a:buNone/>
            </a:pPr>
            <a:r>
              <a:rPr lang="en-IN" dirty="0" smtClean="0"/>
              <a:t>                                     function – 0.2 – 0.35 mm</a:t>
            </a:r>
          </a:p>
          <a:p>
            <a:pPr algn="just">
              <a:buNone/>
            </a:pPr>
            <a:r>
              <a:rPr lang="en-IN" dirty="0" smtClean="0"/>
              <a:t>                             hypo function – 0.1 – 0.15 mm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Structure of </a:t>
            </a:r>
            <a:r>
              <a:rPr lang="en-IN" dirty="0" err="1" smtClean="0"/>
              <a:t>pdl</a:t>
            </a:r>
            <a:r>
              <a:rPr lang="en-IN" dirty="0" smtClean="0"/>
              <a:t> 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8000" y="2160588"/>
          <a:ext cx="6446838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Synthetic cells: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Osteoblasts</a:t>
            </a:r>
            <a:r>
              <a:rPr lang="en-IN" dirty="0" smtClean="0"/>
              <a:t>:</a:t>
            </a:r>
          </a:p>
          <a:p>
            <a:pPr lvl="1" algn="just">
              <a:buFont typeface="Wingdings" pitchFamily="2" charset="2"/>
              <a:buChar char="v"/>
            </a:pPr>
            <a:r>
              <a:rPr lang="en-IN" dirty="0" smtClean="0"/>
              <a:t>Bone forming cells, lines tooth socket</a:t>
            </a:r>
          </a:p>
          <a:p>
            <a:pPr lvl="1" algn="just">
              <a:buFont typeface="Wingdings" pitchFamily="2" charset="2"/>
              <a:buChar char="v"/>
            </a:pPr>
            <a:r>
              <a:rPr lang="en-IN" dirty="0" err="1" smtClean="0"/>
              <a:t>Cuboidal</a:t>
            </a:r>
            <a:r>
              <a:rPr lang="en-IN" dirty="0" smtClean="0"/>
              <a:t> </a:t>
            </a:r>
          </a:p>
          <a:p>
            <a:pPr lvl="1" algn="just">
              <a:buFont typeface="Wingdings" pitchFamily="2" charset="2"/>
              <a:buChar char="v"/>
            </a:pPr>
            <a:r>
              <a:rPr lang="en-IN" dirty="0" smtClean="0"/>
              <a:t>RER, mitochondria &amp; vesicles are abundant in active cells</a:t>
            </a:r>
          </a:p>
          <a:p>
            <a:pPr lvl="1" algn="just">
              <a:buFont typeface="Wingdings" pitchFamily="2" charset="2"/>
              <a:buChar char="v"/>
            </a:pPr>
            <a:r>
              <a:rPr lang="en-IN" dirty="0" err="1" smtClean="0"/>
              <a:t>Desmosomes</a:t>
            </a:r>
            <a:r>
              <a:rPr lang="en-IN" dirty="0" smtClean="0"/>
              <a:t> &amp; tight junctions.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Fibroblasts :</a:t>
            </a:r>
          </a:p>
          <a:p>
            <a:pPr lvl="1" algn="just">
              <a:buFont typeface="Wingdings" pitchFamily="2" charset="2"/>
              <a:buChar char="ü"/>
            </a:pPr>
            <a:r>
              <a:rPr lang="en-IN" dirty="0" smtClean="0"/>
              <a:t>Predominant cell type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IN" dirty="0" smtClean="0"/>
              <a:t>Origin – partly from dental papilla &amp; follicle</a:t>
            </a:r>
          </a:p>
          <a:p>
            <a:pPr lvl="1" algn="just">
              <a:buFont typeface="Wingdings" pitchFamily="2" charset="2"/>
              <a:buChar char="ü"/>
            </a:pPr>
            <a:r>
              <a:rPr lang="en-IN" dirty="0" err="1" smtClean="0"/>
              <a:t>Fusiform</a:t>
            </a:r>
            <a:r>
              <a:rPr lang="en-IN" dirty="0" smtClean="0"/>
              <a:t>, abundant organelles for protein synthesis &amp; secretion</a:t>
            </a:r>
          </a:p>
          <a:p>
            <a:pPr lvl="1" algn="just">
              <a:buFont typeface="Wingdings" pitchFamily="2" charset="2"/>
              <a:buChar char="ü"/>
            </a:pPr>
            <a:r>
              <a:rPr lang="en-IN" dirty="0" smtClean="0"/>
              <a:t>Produce growth factors &amp; cytokines like IGF–1, BMPs, PDGF, IL-1.</a:t>
            </a:r>
          </a:p>
          <a:p>
            <a:pPr lvl="1" algn="just"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4" name="Picture 3" descr="IMG_08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572000"/>
            <a:ext cx="5715000" cy="19812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INTRODUCTION</a:t>
            </a:r>
          </a:p>
          <a:p>
            <a:pPr algn="just"/>
            <a:r>
              <a:rPr lang="en-IN" dirty="0" smtClean="0"/>
              <a:t>DEFINITIONS</a:t>
            </a:r>
          </a:p>
          <a:p>
            <a:pPr algn="just"/>
            <a:r>
              <a:rPr lang="en-IN" dirty="0" smtClean="0"/>
              <a:t>DEVELOPMENT OF PDL</a:t>
            </a:r>
          </a:p>
          <a:p>
            <a:pPr lvl="1" algn="just"/>
            <a:r>
              <a:rPr lang="en-IN" dirty="0" smtClean="0"/>
              <a:t>DEVELOPMENT OF SHARPEYS FIBERS</a:t>
            </a:r>
          </a:p>
          <a:p>
            <a:pPr lvl="1" algn="just"/>
            <a:r>
              <a:rPr lang="en-IN" dirty="0" smtClean="0"/>
              <a:t>FIBER GROWTH FROM SHARPEYS FIBER TO CONTINUOUS PDL</a:t>
            </a:r>
          </a:p>
          <a:p>
            <a:pPr lvl="1" algn="just"/>
            <a:r>
              <a:rPr lang="en-IN" dirty="0" smtClean="0"/>
              <a:t>PRINCIPLE FIBER FORMATION</a:t>
            </a:r>
          </a:p>
          <a:p>
            <a:pPr algn="just"/>
            <a:r>
              <a:rPr lang="en-IN" dirty="0" smtClean="0"/>
              <a:t>SHAPE &amp; SIZE OF PDL</a:t>
            </a:r>
          </a:p>
          <a:p>
            <a:pPr algn="just"/>
            <a:r>
              <a:rPr lang="en-IN" dirty="0" smtClean="0"/>
              <a:t>STRUCTURE OF PDL</a:t>
            </a:r>
          </a:p>
          <a:p>
            <a:pPr lvl="1" algn="just"/>
            <a:r>
              <a:rPr lang="en-IN" dirty="0" smtClean="0"/>
              <a:t>CELLULAR ELEMENTS</a:t>
            </a:r>
          </a:p>
          <a:p>
            <a:pPr lvl="1" algn="just"/>
            <a:r>
              <a:rPr lang="en-IN" dirty="0" smtClean="0"/>
              <a:t>EXTRACELLULAR ELEMENTS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CEMENTOBLASTS: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Line the surface of </a:t>
            </a:r>
            <a:r>
              <a:rPr lang="en-IN" dirty="0" err="1" smtClean="0"/>
              <a:t>cementum</a:t>
            </a:r>
            <a:r>
              <a:rPr lang="en-IN" dirty="0" smtClean="0"/>
              <a:t>, irregular arrangement.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Almost </a:t>
            </a:r>
            <a:r>
              <a:rPr lang="en-IN" dirty="0" err="1" smtClean="0"/>
              <a:t>cuboidal</a:t>
            </a:r>
            <a:r>
              <a:rPr lang="en-IN" dirty="0" smtClean="0"/>
              <a:t>, abundant cytoplasm &amp; organelles.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Cells secreting </a:t>
            </a:r>
            <a:r>
              <a:rPr lang="en-IN" dirty="0" err="1" smtClean="0"/>
              <a:t>cementum</a:t>
            </a:r>
            <a:r>
              <a:rPr lang="en-IN" dirty="0" smtClean="0"/>
              <a:t> – basophilic cytoplasm.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Gap junctions &amp; </a:t>
            </a:r>
            <a:r>
              <a:rPr lang="en-IN" dirty="0" err="1" smtClean="0"/>
              <a:t>desmosomes</a:t>
            </a:r>
            <a:r>
              <a:rPr lang="en-IN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Resorptive</a:t>
            </a:r>
            <a:r>
              <a:rPr lang="en-IN" dirty="0" smtClean="0"/>
              <a:t> cells: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Osteoclasts</a:t>
            </a:r>
            <a:r>
              <a:rPr lang="en-IN" dirty="0" smtClean="0"/>
              <a:t>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Cells that </a:t>
            </a:r>
            <a:r>
              <a:rPr lang="en-IN" dirty="0" err="1" smtClean="0"/>
              <a:t>resorb</a:t>
            </a:r>
            <a:r>
              <a:rPr lang="en-IN" dirty="0" smtClean="0"/>
              <a:t> the bone 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Large multinucleated or small mononuclear cells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Multinucleated cells are formed by fusion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Howship’s</a:t>
            </a:r>
            <a:r>
              <a:rPr lang="en-IN" dirty="0" smtClean="0"/>
              <a:t> lacunae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Numerous mitochondria, </a:t>
            </a:r>
            <a:r>
              <a:rPr lang="en-IN" dirty="0" err="1" smtClean="0"/>
              <a:t>lysosomes</a:t>
            </a:r>
            <a:r>
              <a:rPr lang="en-IN" dirty="0" smtClean="0"/>
              <a:t>, abundant </a:t>
            </a:r>
            <a:r>
              <a:rPr lang="en-IN" dirty="0" err="1" smtClean="0"/>
              <a:t>golgi</a:t>
            </a:r>
            <a:r>
              <a:rPr lang="en-IN" dirty="0" smtClean="0"/>
              <a:t> </a:t>
            </a:r>
            <a:r>
              <a:rPr lang="en-IN" dirty="0" err="1" smtClean="0"/>
              <a:t>saccules</a:t>
            </a:r>
            <a:r>
              <a:rPr lang="en-IN" dirty="0" smtClean="0"/>
              <a:t>, free ribosome's, but little RER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Ruffled borders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Clear zone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FIBROBLASTS: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Phagocytose</a:t>
            </a:r>
            <a:r>
              <a:rPr lang="en-IN" dirty="0" smtClean="0"/>
              <a:t> &amp; show rapid degeneration of collagen, resulting in fast turn over of collagen.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Early</a:t>
            </a:r>
            <a:r>
              <a:rPr lang="en-US" dirty="0" smtClean="0"/>
              <a:t> studies – collagen degradation is by extra-</a:t>
            </a:r>
            <a:r>
              <a:rPr lang="en-US" dirty="0" err="1" smtClean="0"/>
              <a:t>cellularly</a:t>
            </a:r>
            <a:r>
              <a:rPr lang="en-US" dirty="0" smtClean="0"/>
              <a:t> by </a:t>
            </a:r>
            <a:r>
              <a:rPr lang="en-US" dirty="0" err="1" smtClean="0"/>
              <a:t>collagenase</a:t>
            </a:r>
            <a:r>
              <a:rPr lang="en-US" dirty="0" smtClean="0"/>
              <a:t>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Later – due presence of cellular organelles         </a:t>
            </a:r>
          </a:p>
          <a:p>
            <a:pPr lvl="1" algn="just">
              <a:buFont typeface="Wingdings" pitchFamily="2" charset="2"/>
              <a:buChar char="q"/>
            </a:pPr>
            <a:endParaRPr lang="en-IN" dirty="0" smtClean="0"/>
          </a:p>
          <a:p>
            <a:pPr lvl="1" algn="just">
              <a:buNone/>
            </a:pPr>
            <a:r>
              <a:rPr lang="en-IN" dirty="0" smtClean="0"/>
              <a:t>                                      </a:t>
            </a:r>
            <a:r>
              <a:rPr lang="en-IN" dirty="0" err="1" smtClean="0"/>
              <a:t>intracellularly</a:t>
            </a:r>
            <a:endParaRPr lang="en-IN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3848894" y="43807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Acc to some studies, collagen is degraded intra-</a:t>
            </a:r>
            <a:r>
              <a:rPr lang="en-IN" dirty="0" err="1" smtClean="0"/>
              <a:t>cellularly</a:t>
            </a:r>
            <a:r>
              <a:rPr lang="en-IN" dirty="0" smtClean="0"/>
              <a:t> in healthy tissues.</a:t>
            </a:r>
          </a:p>
          <a:p>
            <a:pPr algn="just"/>
            <a:r>
              <a:rPr lang="en-IN" dirty="0" smtClean="0"/>
              <a:t>Hence, the degradation is both intra &amp; extracellular. 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Intracellular degradation: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In vitro studies, </a:t>
            </a:r>
            <a:r>
              <a:rPr lang="en-IN" dirty="0" smtClean="0"/>
              <a:t>showed fibroblasts have the  </a:t>
            </a:r>
            <a:r>
              <a:rPr lang="en-IN" dirty="0" smtClean="0"/>
              <a:t>capability of </a:t>
            </a:r>
            <a:r>
              <a:rPr lang="en-IN" dirty="0" err="1" smtClean="0"/>
              <a:t>phagocytosing</a:t>
            </a:r>
            <a:r>
              <a:rPr lang="en-IN" dirty="0" smtClean="0"/>
              <a:t> collagen fibrils from extracellular </a:t>
            </a:r>
            <a:r>
              <a:rPr lang="en-IN" dirty="0" smtClean="0"/>
              <a:t>environment &amp; cause the collagen degradation.</a:t>
            </a:r>
            <a:endParaRPr lang="en-IN" dirty="0" smtClean="0"/>
          </a:p>
          <a:p>
            <a:pPr algn="just"/>
            <a:r>
              <a:rPr lang="en-IN" dirty="0" smtClean="0"/>
              <a:t>Cell surface alkaline </a:t>
            </a:r>
            <a:r>
              <a:rPr lang="en-IN" dirty="0" err="1" smtClean="0"/>
              <a:t>phosphatase</a:t>
            </a:r>
            <a:r>
              <a:rPr lang="en-IN" dirty="0" smtClean="0"/>
              <a:t> &amp; MMPs may  be involved in internalizing collagen fibrils.</a:t>
            </a:r>
          </a:p>
          <a:p>
            <a:pPr algn="just"/>
            <a:r>
              <a:rPr lang="en-IN" dirty="0" err="1" smtClean="0"/>
              <a:t>Lysosomal</a:t>
            </a:r>
            <a:r>
              <a:rPr lang="en-IN" dirty="0" smtClean="0"/>
              <a:t> </a:t>
            </a:r>
            <a:r>
              <a:rPr lang="en-IN" dirty="0" err="1" smtClean="0"/>
              <a:t>cysteine</a:t>
            </a:r>
            <a:r>
              <a:rPr lang="en-IN" dirty="0" smtClean="0"/>
              <a:t> </a:t>
            </a:r>
            <a:r>
              <a:rPr lang="en-IN" dirty="0" err="1" smtClean="0"/>
              <a:t>proteinase</a:t>
            </a:r>
            <a:r>
              <a:rPr lang="en-IN" dirty="0" smtClean="0"/>
              <a:t> of </a:t>
            </a:r>
            <a:r>
              <a:rPr lang="en-IN" dirty="0" err="1" smtClean="0"/>
              <a:t>lysosomal</a:t>
            </a:r>
            <a:r>
              <a:rPr lang="en-IN" dirty="0" smtClean="0"/>
              <a:t> granules are capable of rapid degradation of collagen fibrils.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685800"/>
            <a:ext cx="6447501" cy="535556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dirty="0" smtClean="0"/>
              <a:t>           </a:t>
            </a:r>
            <a:r>
              <a:rPr lang="en-IN" dirty="0" err="1" smtClean="0"/>
              <a:t>phagocytosis</a:t>
            </a:r>
            <a:r>
              <a:rPr lang="en-IN" dirty="0" smtClean="0"/>
              <a:t> of collagen fibrils by fibroblasts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Banded fibril surrounded by an electron lucent zone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Banded fibrils surrounded by an electron dense zone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</a:t>
            </a:r>
            <a:r>
              <a:rPr lang="en-IN" dirty="0" err="1" smtClean="0"/>
              <a:t>Phagosome</a:t>
            </a:r>
            <a:r>
              <a:rPr lang="en-IN" dirty="0" smtClean="0"/>
              <a:t> fuses with primary </a:t>
            </a:r>
            <a:r>
              <a:rPr lang="en-IN" dirty="0" err="1" smtClean="0"/>
              <a:t>lysosome</a:t>
            </a:r>
            <a:r>
              <a:rPr lang="en-IN" dirty="0" smtClean="0"/>
              <a:t> to form                       </a:t>
            </a:r>
            <a:r>
              <a:rPr lang="en-IN" dirty="0" err="1" smtClean="0"/>
              <a:t>phagolysome</a:t>
            </a: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Indistinct banding, electron dense zone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Enzymatic degeneration of fibrils, until fibrils loose their characteristic structure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3658394" y="1370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3658394" y="2894806"/>
            <a:ext cx="30400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658394" y="37330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3658394" y="2056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3658394" y="4418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Extracellular degradation: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Involves </a:t>
            </a:r>
            <a:r>
              <a:rPr lang="en-IN" dirty="0" err="1" smtClean="0"/>
              <a:t>collagenases</a:t>
            </a:r>
            <a:r>
              <a:rPr lang="en-IN" dirty="0" smtClean="0"/>
              <a:t> (MMP-1), it is thought to cleave the triple helical portion </a:t>
            </a:r>
          </a:p>
          <a:p>
            <a:pPr algn="just"/>
            <a:r>
              <a:rPr lang="en-IN" dirty="0" smtClean="0"/>
              <a:t>Along with MMP-4, it leads to denaturation of collagen under physiological conditions</a:t>
            </a:r>
          </a:p>
          <a:p>
            <a:pPr algn="just"/>
            <a:r>
              <a:rPr lang="en-IN" dirty="0" smtClean="0"/>
              <a:t>Rest undergo proteolysis by MMP-2 (</a:t>
            </a:r>
            <a:r>
              <a:rPr lang="en-IN" dirty="0" err="1" smtClean="0"/>
              <a:t>gelatinase</a:t>
            </a:r>
            <a:r>
              <a:rPr lang="en-IN" dirty="0" smtClean="0"/>
              <a:t>) &amp; MMP-5</a:t>
            </a:r>
          </a:p>
          <a:p>
            <a:pPr algn="just"/>
            <a:r>
              <a:rPr lang="en-IN" dirty="0" err="1" smtClean="0"/>
              <a:t>Glycoproteins</a:t>
            </a:r>
            <a:r>
              <a:rPr lang="en-IN" dirty="0" smtClean="0"/>
              <a:t> (</a:t>
            </a:r>
            <a:r>
              <a:rPr lang="en-IN" dirty="0" err="1" smtClean="0"/>
              <a:t>fibronectin</a:t>
            </a:r>
            <a:r>
              <a:rPr lang="en-IN" dirty="0" smtClean="0"/>
              <a:t>), </a:t>
            </a:r>
            <a:r>
              <a:rPr lang="en-IN" dirty="0" err="1" smtClean="0"/>
              <a:t>proteoglycan</a:t>
            </a:r>
            <a:r>
              <a:rPr lang="en-IN" dirty="0" smtClean="0"/>
              <a:t> </a:t>
            </a:r>
            <a:r>
              <a:rPr lang="en-IN" dirty="0" smtClean="0"/>
              <a:t>on fibril surface, which mask the collagen binding site must be remove by </a:t>
            </a:r>
            <a:r>
              <a:rPr lang="en-IN" dirty="0" err="1" smtClean="0"/>
              <a:t>stromelysin</a:t>
            </a:r>
            <a:r>
              <a:rPr lang="en-IN" dirty="0" smtClean="0"/>
              <a:t> (MMP-3), before the action of </a:t>
            </a:r>
            <a:r>
              <a:rPr lang="en-IN" dirty="0" err="1" smtClean="0"/>
              <a:t>collagenase</a:t>
            </a:r>
            <a:r>
              <a:rPr lang="en-IN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CEMENTOCLASTS</a:t>
            </a:r>
            <a:r>
              <a:rPr lang="en-IN" dirty="0" smtClean="0"/>
              <a:t>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They resemble </a:t>
            </a:r>
            <a:r>
              <a:rPr lang="en-IN" dirty="0" err="1" smtClean="0"/>
              <a:t>osteoclasts</a:t>
            </a:r>
            <a:endParaRPr lang="en-IN" dirty="0" smtClean="0"/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Occasionally seen in normal </a:t>
            </a:r>
            <a:r>
              <a:rPr lang="en-IN" dirty="0" err="1" smtClean="0"/>
              <a:t>pdl</a:t>
            </a:r>
            <a:r>
              <a:rPr lang="en-IN" dirty="0" smtClean="0"/>
              <a:t>, </a:t>
            </a:r>
            <a:r>
              <a:rPr lang="en-IN" dirty="0" smtClean="0"/>
              <a:t>as</a:t>
            </a:r>
            <a:r>
              <a:rPr lang="en-IN" dirty="0" smtClean="0"/>
              <a:t> </a:t>
            </a:r>
            <a:r>
              <a:rPr lang="en-IN" dirty="0" err="1" smtClean="0"/>
              <a:t>cementum</a:t>
            </a:r>
            <a:r>
              <a:rPr lang="en-IN" dirty="0" smtClean="0"/>
              <a:t> </a:t>
            </a:r>
            <a:r>
              <a:rPr lang="en-IN" dirty="0" smtClean="0"/>
              <a:t>doesn’t undergo </a:t>
            </a:r>
            <a:r>
              <a:rPr lang="en-IN" dirty="0" smtClean="0"/>
              <a:t>remodelling continuously, </a:t>
            </a:r>
            <a:r>
              <a:rPr lang="en-IN" dirty="0" smtClean="0"/>
              <a:t>but is deposited </a:t>
            </a:r>
            <a:r>
              <a:rPr lang="en-IN" dirty="0" smtClean="0"/>
              <a:t>continuously throughout the life.</a:t>
            </a:r>
            <a:endParaRPr lang="en-IN" dirty="0" smtClean="0"/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Resorption</a:t>
            </a:r>
            <a:r>
              <a:rPr lang="en-IN" dirty="0" smtClean="0"/>
              <a:t> occurs under certain conditions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Progenitor cells: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All connective tissues, including </a:t>
            </a:r>
            <a:r>
              <a:rPr lang="en-IN" dirty="0" err="1" smtClean="0"/>
              <a:t>pdl</a:t>
            </a:r>
            <a:r>
              <a:rPr lang="en-IN" dirty="0" smtClean="0"/>
              <a:t> contain progenitor cells.</a:t>
            </a:r>
          </a:p>
          <a:p>
            <a:pPr algn="just"/>
            <a:r>
              <a:rPr lang="en-IN" dirty="0" smtClean="0"/>
              <a:t>It is evident that progenitor cells are present, that show burst of mitosis upon application of pressure in orthodontic therapy &amp; after wounding , which stimulate proliferation &amp; differentiation, forming cells of </a:t>
            </a:r>
            <a:r>
              <a:rPr lang="en-IN" dirty="0" err="1" smtClean="0"/>
              <a:t>pdl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Adjacent to blood vessels.    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Epithelial cell rests of </a:t>
            </a:r>
            <a:r>
              <a:rPr lang="en-IN" dirty="0" err="1" smtClean="0"/>
              <a:t>malassez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They were first described by </a:t>
            </a:r>
            <a:r>
              <a:rPr lang="en-IN" dirty="0" err="1" smtClean="0"/>
              <a:t>Malassez</a:t>
            </a:r>
            <a:r>
              <a:rPr lang="en-IN" dirty="0" smtClean="0"/>
              <a:t> in 1884.</a:t>
            </a:r>
          </a:p>
          <a:p>
            <a:pPr algn="just"/>
            <a:r>
              <a:rPr lang="en-IN" dirty="0" err="1" smtClean="0"/>
              <a:t>Pdl</a:t>
            </a:r>
            <a:r>
              <a:rPr lang="en-IN" dirty="0" smtClean="0"/>
              <a:t> contains epithelial cells close to </a:t>
            </a:r>
            <a:r>
              <a:rPr lang="en-IN" dirty="0" err="1" smtClean="0"/>
              <a:t>cementum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They appear as strands, islands or tube-like structures parallel to root surface &amp; about 25</a:t>
            </a:r>
            <a:r>
              <a:rPr lang="el-GR" dirty="0" smtClean="0"/>
              <a:t>μ</a:t>
            </a:r>
            <a:r>
              <a:rPr lang="en-IN" dirty="0" smtClean="0"/>
              <a:t> from </a:t>
            </a:r>
            <a:r>
              <a:rPr lang="en-IN" dirty="0" err="1" smtClean="0"/>
              <a:t>cemental</a:t>
            </a:r>
            <a:r>
              <a:rPr lang="en-IN" dirty="0" smtClean="0"/>
              <a:t> surface.</a:t>
            </a:r>
          </a:p>
          <a:p>
            <a:pPr algn="just"/>
            <a:r>
              <a:rPr lang="en-IN" dirty="0" smtClean="0"/>
              <a:t>Distribution varies with age &amp; site.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3581400"/>
            <a:ext cx="19050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OTHER STRUCTURES IN THE CONNECTIVE TISSUE</a:t>
            </a:r>
          </a:p>
          <a:p>
            <a:pPr algn="just"/>
            <a:r>
              <a:rPr lang="en-IN" dirty="0" smtClean="0"/>
              <a:t>FUNCTIONS OF PDL</a:t>
            </a:r>
          </a:p>
          <a:p>
            <a:pPr algn="just"/>
            <a:r>
              <a:rPr lang="en-IN" dirty="0" smtClean="0"/>
              <a:t>PERIODONTAL LIGAMENT HOMEOSTASIS</a:t>
            </a:r>
          </a:p>
          <a:p>
            <a:pPr algn="just"/>
            <a:r>
              <a:rPr lang="en-IN" dirty="0" smtClean="0"/>
              <a:t>AGE CHANGES IN PDL</a:t>
            </a:r>
          </a:p>
          <a:p>
            <a:pPr algn="just"/>
            <a:r>
              <a:rPr lang="en-IN" dirty="0" smtClean="0"/>
              <a:t>CLINICAL CONSIDERATIONS</a:t>
            </a:r>
          </a:p>
          <a:p>
            <a:pPr algn="just"/>
            <a:r>
              <a:rPr lang="en-IN" dirty="0" smtClean="0"/>
              <a:t>CONCLUSION</a:t>
            </a:r>
          </a:p>
          <a:p>
            <a:pPr algn="just"/>
            <a:r>
              <a:rPr lang="en-IN" dirty="0" smtClean="0"/>
              <a:t>REFERENCES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Defence cells: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MAST CELLS: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Round or ovoid with D=12 to 15</a:t>
            </a:r>
            <a:r>
              <a:rPr lang="el-GR" dirty="0" smtClean="0"/>
              <a:t>μ</a:t>
            </a:r>
            <a:r>
              <a:rPr lang="en-IN" dirty="0" smtClean="0"/>
              <a:t>m, associated with blood vessels.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Numerous granules &amp; small, round nucleus.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 It </a:t>
            </a:r>
            <a:r>
              <a:rPr lang="en-IN" dirty="0" err="1" smtClean="0"/>
              <a:t>degranulates</a:t>
            </a:r>
            <a:r>
              <a:rPr lang="en-IN" dirty="0" smtClean="0"/>
              <a:t> in response to antigen-antibody reaction on the surface. 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They contain heparin, histamine &amp; in some animals </a:t>
            </a:r>
            <a:r>
              <a:rPr lang="en-IN" dirty="0" err="1" smtClean="0"/>
              <a:t>seratonin</a:t>
            </a:r>
            <a:r>
              <a:rPr lang="en-IN" dirty="0" smtClean="0"/>
              <a:t>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Histamine plays role in </a:t>
            </a:r>
            <a:r>
              <a:rPr lang="en-IN" dirty="0" smtClean="0"/>
              <a:t>inflammatory conditions.</a:t>
            </a:r>
            <a:endParaRPr lang="en-US" dirty="0"/>
          </a:p>
        </p:txBody>
      </p:sp>
      <p:pic>
        <p:nvPicPr>
          <p:cNvPr id="4" name="Picture 3" descr="IMG_08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495800"/>
            <a:ext cx="28194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Occasionally seen in normal  </a:t>
            </a:r>
            <a:r>
              <a:rPr lang="en-IN" dirty="0" err="1" smtClean="0"/>
              <a:t>pdl</a:t>
            </a:r>
            <a:r>
              <a:rPr lang="en-IN" dirty="0" smtClean="0"/>
              <a:t>.</a:t>
            </a:r>
            <a:endParaRPr lang="en-IN" dirty="0" smtClean="0"/>
          </a:p>
          <a:p>
            <a:pPr algn="just"/>
            <a:r>
              <a:rPr lang="en-IN" dirty="0" smtClean="0"/>
              <a:t>Histamine causes, proliferation of endothelial &amp; </a:t>
            </a:r>
            <a:r>
              <a:rPr lang="en-IN" dirty="0" err="1" smtClean="0"/>
              <a:t>mesenchymal</a:t>
            </a:r>
            <a:r>
              <a:rPr lang="en-IN" dirty="0" smtClean="0"/>
              <a:t> cells &amp; thus play a role in regulating their populations.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MACROPHAGES: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Present in </a:t>
            </a:r>
            <a:r>
              <a:rPr lang="en-IN" dirty="0" err="1" smtClean="0"/>
              <a:t>pdl</a:t>
            </a:r>
            <a:r>
              <a:rPr lang="en-IN" dirty="0" smtClean="0"/>
              <a:t> &amp; located adjacent to blood vessels.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Derived from </a:t>
            </a:r>
            <a:r>
              <a:rPr lang="en-IN" dirty="0" err="1" smtClean="0"/>
              <a:t>monocytes</a:t>
            </a:r>
            <a:r>
              <a:rPr lang="en-IN" dirty="0" smtClean="0"/>
              <a:t>, &amp; </a:t>
            </a:r>
            <a:r>
              <a:rPr lang="en-IN" dirty="0" err="1" smtClean="0"/>
              <a:t>phagocytose</a:t>
            </a:r>
            <a:r>
              <a:rPr lang="en-IN" dirty="0" smtClean="0"/>
              <a:t> particulate matter &amp; micro-organisms.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Dual role</a:t>
            </a:r>
            <a:r>
              <a:rPr lang="en-US" dirty="0" smtClean="0"/>
              <a:t>:  1.phagocytosing dead cells</a:t>
            </a:r>
          </a:p>
          <a:p>
            <a:pPr lvl="1" algn="just">
              <a:buNone/>
            </a:pPr>
            <a:r>
              <a:rPr lang="en-IN" dirty="0" smtClean="0"/>
              <a:t>                     2.secreting growth factors</a:t>
            </a:r>
          </a:p>
          <a:p>
            <a:pPr lvl="1" algn="just"/>
            <a:endParaRPr lang="en-US" dirty="0" smtClean="0"/>
          </a:p>
          <a:p>
            <a:pPr lvl="1" algn="just">
              <a:buFont typeface="Wingdings" pitchFamily="2" charset="2"/>
              <a:buChar char="q"/>
            </a:pPr>
            <a:endParaRPr lang="en-IN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EOSINOPHILS: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Occasional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Phagocytosis</a:t>
            </a:r>
            <a:endParaRPr lang="en-IN" dirty="0" smtClean="0"/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Granules are seen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</a:t>
            </a:r>
            <a:r>
              <a:rPr lang="en-IN" b="1" dirty="0" smtClean="0"/>
              <a:t>X</a:t>
            </a:r>
            <a:r>
              <a:rPr lang="en-IN" dirty="0" smtClean="0"/>
              <a:t>TRA-CELLULAR SUBSTANCES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GROUND SUBSTANCE</a:t>
            </a:r>
          </a:p>
          <a:p>
            <a:pPr algn="just"/>
            <a:r>
              <a:rPr lang="en-IN" dirty="0" smtClean="0"/>
              <a:t>FIBERS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GROUND SUBSTANCES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70% -  water</a:t>
            </a:r>
          </a:p>
          <a:p>
            <a:pPr algn="just"/>
            <a:r>
              <a:rPr lang="en-IN" dirty="0" smtClean="0"/>
              <a:t>Significant effect on the tooth’s ability to withstand stress load.</a:t>
            </a:r>
          </a:p>
          <a:p>
            <a:pPr algn="just"/>
            <a:r>
              <a:rPr lang="en-IN" dirty="0" smtClean="0"/>
              <a:t>Gel – like matrix.</a:t>
            </a:r>
          </a:p>
          <a:p>
            <a:pPr algn="just"/>
            <a:r>
              <a:rPr lang="en-IN" dirty="0" smtClean="0"/>
              <a:t>Functions: ion &amp; water binding &amp; exchange,</a:t>
            </a:r>
          </a:p>
          <a:p>
            <a:pPr algn="just">
              <a:buNone/>
            </a:pPr>
            <a:r>
              <a:rPr lang="en-IN" dirty="0" smtClean="0"/>
              <a:t>                     control of collagen </a:t>
            </a:r>
            <a:r>
              <a:rPr lang="en-IN" dirty="0" err="1" smtClean="0"/>
              <a:t>fibrillogenesis</a:t>
            </a:r>
            <a:r>
              <a:rPr lang="en-IN" dirty="0" smtClean="0"/>
              <a:t> &amp;</a:t>
            </a:r>
          </a:p>
          <a:p>
            <a:pPr algn="just">
              <a:buNone/>
            </a:pPr>
            <a:r>
              <a:rPr lang="en-IN" dirty="0" smtClean="0"/>
              <a:t>                     </a:t>
            </a:r>
            <a:r>
              <a:rPr lang="en-IN" dirty="0" err="1" smtClean="0"/>
              <a:t>fiber</a:t>
            </a:r>
            <a:r>
              <a:rPr lang="en-IN" dirty="0" smtClean="0"/>
              <a:t> orientation &amp;</a:t>
            </a:r>
          </a:p>
          <a:p>
            <a:pPr algn="just">
              <a:buNone/>
            </a:pPr>
            <a:r>
              <a:rPr lang="en-IN" dirty="0" smtClean="0"/>
              <a:t>                     binding of growth factors.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Ground substance is secreted by fibroblasts.</a:t>
            </a:r>
          </a:p>
          <a:p>
            <a:pPr algn="just"/>
            <a:r>
              <a:rPr lang="en-IN" dirty="0" smtClean="0"/>
              <a:t>It consists of mainly : </a:t>
            </a:r>
            <a:r>
              <a:rPr lang="en-IN" dirty="0" err="1" smtClean="0"/>
              <a:t>glycosaminoglycans</a:t>
            </a: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            </a:t>
            </a:r>
            <a:r>
              <a:rPr lang="en-IN" dirty="0" err="1" smtClean="0"/>
              <a:t>proteoglycans</a:t>
            </a:r>
            <a:r>
              <a:rPr lang="en-IN" dirty="0" smtClean="0"/>
              <a:t> &amp; </a:t>
            </a:r>
          </a:p>
          <a:p>
            <a:pPr algn="just">
              <a:buNone/>
            </a:pPr>
            <a:r>
              <a:rPr lang="en-IN" dirty="0" smtClean="0"/>
              <a:t>                                       </a:t>
            </a:r>
            <a:r>
              <a:rPr lang="en-IN" dirty="0" err="1" smtClean="0"/>
              <a:t>glycoproteins</a:t>
            </a:r>
            <a:r>
              <a:rPr lang="en-IN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Glycosaminoglycans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Main types are </a:t>
            </a:r>
            <a:r>
              <a:rPr lang="en-IN" dirty="0" err="1" smtClean="0"/>
              <a:t>hyaluronan</a:t>
            </a:r>
            <a:r>
              <a:rPr lang="en-IN" dirty="0" smtClean="0"/>
              <a:t>, </a:t>
            </a:r>
            <a:r>
              <a:rPr lang="en-IN" dirty="0" err="1" smtClean="0"/>
              <a:t>dermatin</a:t>
            </a:r>
            <a:r>
              <a:rPr lang="en-IN" dirty="0" smtClean="0"/>
              <a:t>, </a:t>
            </a:r>
            <a:r>
              <a:rPr lang="en-IN" dirty="0" err="1" smtClean="0"/>
              <a:t>chondroitin</a:t>
            </a:r>
            <a:r>
              <a:rPr lang="en-IN" dirty="0" smtClean="0"/>
              <a:t> &amp; heparin </a:t>
            </a:r>
            <a:r>
              <a:rPr lang="en-IN" dirty="0" smtClean="0"/>
              <a:t>sulphates.</a:t>
            </a:r>
            <a:endParaRPr lang="en-IN" dirty="0" smtClean="0"/>
          </a:p>
          <a:p>
            <a:pPr algn="just"/>
            <a:r>
              <a:rPr lang="en-IN" dirty="0" err="1" smtClean="0"/>
              <a:t>Hyaluronan</a:t>
            </a:r>
            <a:r>
              <a:rPr lang="en-IN" dirty="0" smtClean="0"/>
              <a:t> – large volume</a:t>
            </a:r>
          </a:p>
          <a:p>
            <a:pPr algn="just"/>
            <a:r>
              <a:rPr lang="en-IN" dirty="0" smtClean="0"/>
              <a:t>Located near the surface of collagen fibrils.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Proteoglycans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These are compounds containing </a:t>
            </a:r>
            <a:r>
              <a:rPr lang="en-IN" dirty="0" err="1" smtClean="0"/>
              <a:t>glycosaminoglycans</a:t>
            </a:r>
            <a:r>
              <a:rPr lang="en-IN" dirty="0" smtClean="0"/>
              <a:t> attached to a protein core</a:t>
            </a:r>
          </a:p>
          <a:p>
            <a:pPr algn="just"/>
            <a:r>
              <a:rPr lang="en-IN" dirty="0" smtClean="0"/>
              <a:t>Two main: </a:t>
            </a:r>
          </a:p>
          <a:p>
            <a:pPr algn="just"/>
            <a:r>
              <a:rPr lang="en-IN" dirty="0" err="1" smtClean="0"/>
              <a:t>Proteoglycans</a:t>
            </a:r>
            <a:r>
              <a:rPr lang="en-IN" dirty="0" smtClean="0"/>
              <a:t> containing  </a:t>
            </a:r>
            <a:r>
              <a:rPr lang="en-IN" dirty="0" err="1" smtClean="0"/>
              <a:t>chondroitin</a:t>
            </a:r>
            <a:r>
              <a:rPr lang="en-IN" dirty="0" smtClean="0"/>
              <a:t> sulphate &amp;</a:t>
            </a:r>
          </a:p>
          <a:p>
            <a:pPr algn="just"/>
            <a:r>
              <a:rPr lang="en-IN" dirty="0" err="1" smtClean="0"/>
              <a:t>Dermatan</a:t>
            </a:r>
            <a:r>
              <a:rPr lang="en-IN" dirty="0" smtClean="0"/>
              <a:t> sulphate hybrids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Glycoprotein: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Predominant type is </a:t>
            </a:r>
            <a:r>
              <a:rPr lang="en-IN" dirty="0" err="1" smtClean="0"/>
              <a:t>fibronectin</a:t>
            </a:r>
            <a:endParaRPr lang="en-IN" dirty="0" smtClean="0"/>
          </a:p>
          <a:p>
            <a:pPr algn="just"/>
            <a:r>
              <a:rPr lang="en-IN" dirty="0" smtClean="0"/>
              <a:t>it promotes attachment of cells to collagen, also involved in cell migration &amp; orientation.</a:t>
            </a:r>
          </a:p>
          <a:p>
            <a:pPr algn="just"/>
            <a:r>
              <a:rPr lang="en-IN" dirty="0" smtClean="0"/>
              <a:t>Others like </a:t>
            </a:r>
            <a:r>
              <a:rPr lang="en-IN" dirty="0" err="1" smtClean="0"/>
              <a:t>tenascin</a:t>
            </a:r>
            <a:r>
              <a:rPr lang="en-IN" dirty="0" smtClean="0"/>
              <a:t> &amp; </a:t>
            </a:r>
            <a:r>
              <a:rPr lang="en-IN" dirty="0" err="1" smtClean="0"/>
              <a:t>vitronectin</a:t>
            </a:r>
            <a:r>
              <a:rPr lang="en-IN" dirty="0" smtClean="0"/>
              <a:t>.</a:t>
            </a:r>
          </a:p>
          <a:p>
            <a:pPr algn="just"/>
            <a:r>
              <a:rPr lang="en-IN" dirty="0" err="1" smtClean="0"/>
              <a:t>Tenascin</a:t>
            </a:r>
            <a:r>
              <a:rPr lang="en-IN" dirty="0" smtClean="0"/>
              <a:t> – adjacent to alveolar bone &amp; </a:t>
            </a:r>
            <a:r>
              <a:rPr lang="en-IN" dirty="0" err="1" smtClean="0"/>
              <a:t>cementum</a:t>
            </a:r>
            <a:r>
              <a:rPr lang="en-IN" dirty="0" smtClean="0"/>
              <a:t>. It acts to transfer the forces of mastication &amp; stresses.</a:t>
            </a:r>
          </a:p>
          <a:p>
            <a:pPr algn="just"/>
            <a:r>
              <a:rPr lang="en-IN" dirty="0" err="1" smtClean="0"/>
              <a:t>Vitronectin</a:t>
            </a:r>
            <a:r>
              <a:rPr lang="en-IN" dirty="0" smtClean="0"/>
              <a:t> found adjacent to elastic </a:t>
            </a:r>
            <a:r>
              <a:rPr lang="en-IN" dirty="0" err="1" smtClean="0"/>
              <a:t>fibers</a:t>
            </a:r>
            <a:r>
              <a:rPr lang="en-IN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Periodontium</a:t>
            </a:r>
            <a:r>
              <a:rPr lang="en-IN" dirty="0" smtClean="0"/>
              <a:t> </a:t>
            </a:r>
            <a:endParaRPr lang="en-IN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IMG_08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9400"/>
            <a:ext cx="5105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Fibers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Principle </a:t>
            </a:r>
            <a:r>
              <a:rPr lang="en-IN" dirty="0" err="1" smtClean="0"/>
              <a:t>fibers</a:t>
            </a:r>
            <a:r>
              <a:rPr lang="en-IN" dirty="0" smtClean="0"/>
              <a:t> are important components of </a:t>
            </a:r>
            <a:r>
              <a:rPr lang="en-IN" dirty="0" err="1" smtClean="0"/>
              <a:t>pdl</a:t>
            </a:r>
            <a:r>
              <a:rPr lang="en-IN" dirty="0" smtClean="0"/>
              <a:t>.</a:t>
            </a:r>
          </a:p>
          <a:p>
            <a:pPr algn="just"/>
            <a:r>
              <a:rPr lang="en-IN" dirty="0" err="1" smtClean="0"/>
              <a:t>Sharpey’s</a:t>
            </a:r>
            <a:r>
              <a:rPr lang="en-IN" dirty="0" smtClean="0"/>
              <a:t> </a:t>
            </a:r>
            <a:r>
              <a:rPr lang="en-IN" dirty="0" err="1" smtClean="0"/>
              <a:t>fibers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Connective tissue </a:t>
            </a:r>
            <a:r>
              <a:rPr lang="en-IN" dirty="0" err="1" smtClean="0"/>
              <a:t>fibers</a:t>
            </a:r>
            <a:r>
              <a:rPr lang="en-IN" dirty="0" smtClean="0"/>
              <a:t> are mainly </a:t>
            </a:r>
            <a:r>
              <a:rPr lang="en-IN" dirty="0" err="1" smtClean="0"/>
              <a:t>collagenous</a:t>
            </a:r>
            <a:endParaRPr lang="en-IN" dirty="0" smtClean="0"/>
          </a:p>
          <a:p>
            <a:pPr algn="just"/>
            <a:r>
              <a:rPr lang="en-IN" dirty="0" smtClean="0"/>
              <a:t>Small amounts of </a:t>
            </a:r>
            <a:r>
              <a:rPr lang="en-IN" dirty="0" err="1" smtClean="0"/>
              <a:t>oxytalin</a:t>
            </a:r>
            <a:r>
              <a:rPr lang="en-IN" dirty="0" smtClean="0"/>
              <a:t> &amp; reticular </a:t>
            </a:r>
            <a:r>
              <a:rPr lang="en-IN" dirty="0" err="1" smtClean="0"/>
              <a:t>fibers</a:t>
            </a:r>
            <a:r>
              <a:rPr lang="en-IN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Collagen: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Collagen is a protein with different amino acids.</a:t>
            </a:r>
          </a:p>
          <a:p>
            <a:pPr algn="just"/>
            <a:r>
              <a:rPr lang="en-IN" dirty="0" err="1" smtClean="0"/>
              <a:t>Glycine</a:t>
            </a:r>
            <a:r>
              <a:rPr lang="en-IN" dirty="0" smtClean="0"/>
              <a:t>, </a:t>
            </a:r>
            <a:r>
              <a:rPr lang="en-IN" dirty="0" err="1" smtClean="0"/>
              <a:t>proline</a:t>
            </a:r>
            <a:r>
              <a:rPr lang="en-IN" dirty="0" smtClean="0"/>
              <a:t>, </a:t>
            </a:r>
            <a:r>
              <a:rPr lang="en-IN" dirty="0" err="1" smtClean="0"/>
              <a:t>hydroxylysine</a:t>
            </a:r>
            <a:r>
              <a:rPr lang="en-IN" dirty="0" smtClean="0"/>
              <a:t> &amp; </a:t>
            </a:r>
            <a:r>
              <a:rPr lang="en-IN" dirty="0" err="1" smtClean="0"/>
              <a:t>hydroxyproline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Amount of collagen in tissue                     </a:t>
            </a:r>
            <a:r>
              <a:rPr lang="en-IN" dirty="0" err="1" smtClean="0"/>
              <a:t>hydroxyproline</a:t>
            </a:r>
            <a:endParaRPr lang="en-IN" dirty="0" smtClean="0"/>
          </a:p>
          <a:p>
            <a:pPr algn="just"/>
            <a:r>
              <a:rPr lang="en-IN" dirty="0" smtClean="0"/>
              <a:t>Functions 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Maintenance of framework 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Tone of the tissue</a:t>
            </a:r>
          </a:p>
          <a:p>
            <a:pPr lvl="1" algn="just">
              <a:buNone/>
            </a:pP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14800" y="3048000"/>
            <a:ext cx="97840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4191000"/>
            <a:ext cx="34861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Wide range of diversity.</a:t>
            </a:r>
          </a:p>
          <a:p>
            <a:pPr algn="just"/>
            <a:r>
              <a:rPr lang="en-IN" dirty="0" smtClean="0"/>
              <a:t>At least 28 types are present.</a:t>
            </a:r>
          </a:p>
          <a:p>
            <a:pPr algn="just"/>
            <a:r>
              <a:rPr lang="en-IN" dirty="0" smtClean="0"/>
              <a:t>Collagen synthesis occurs inside fibroblasts.</a:t>
            </a:r>
            <a:endParaRPr lang="en-US" dirty="0" smtClean="0"/>
          </a:p>
          <a:p>
            <a:pPr algn="just">
              <a:buNone/>
            </a:pPr>
            <a:r>
              <a:rPr lang="en-IN" dirty="0" smtClean="0"/>
              <a:t>      </a:t>
            </a:r>
            <a:r>
              <a:rPr lang="en-IN" dirty="0" err="1" smtClean="0"/>
              <a:t>tropocollagen</a:t>
            </a:r>
            <a:r>
              <a:rPr lang="en-IN" dirty="0" smtClean="0"/>
              <a:t> </a:t>
            </a:r>
          </a:p>
          <a:p>
            <a:pPr algn="just">
              <a:buNone/>
            </a:pPr>
            <a:r>
              <a:rPr lang="en-IN" dirty="0" smtClean="0"/>
              <a:t>                                       </a:t>
            </a:r>
            <a:r>
              <a:rPr lang="en-IN" dirty="0" err="1" smtClean="0"/>
              <a:t>microfibrils</a:t>
            </a: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                                        fibrils 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590800" y="3581400"/>
            <a:ext cx="609600" cy="457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4419600" y="3962400"/>
            <a:ext cx="685800" cy="457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Collagen fibrils – transverse striations (64 nm).</a:t>
            </a:r>
          </a:p>
          <a:p>
            <a:pPr algn="just"/>
            <a:r>
              <a:rPr lang="en-IN" dirty="0" smtClean="0"/>
              <a:t>Main type of collagen in </a:t>
            </a:r>
            <a:r>
              <a:rPr lang="en-IN" dirty="0" err="1" smtClean="0"/>
              <a:t>pdl</a:t>
            </a:r>
            <a:r>
              <a:rPr lang="en-IN" dirty="0" smtClean="0"/>
              <a:t> – Type 1 &amp; 3 ( &gt;70 % - type 1)</a:t>
            </a:r>
          </a:p>
          <a:p>
            <a:pPr algn="just"/>
            <a:r>
              <a:rPr lang="en-IN" dirty="0" smtClean="0"/>
              <a:t>Small amounts – type 5 &amp; 6 </a:t>
            </a:r>
          </a:p>
          <a:p>
            <a:pPr algn="just"/>
            <a:r>
              <a:rPr lang="en-IN" dirty="0" smtClean="0"/>
              <a:t>Traces – 4 &amp; 7 are found.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Principle </a:t>
            </a:r>
            <a:r>
              <a:rPr lang="en-IN" dirty="0" err="1" smtClean="0"/>
              <a:t>fibers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TRANSSEPTAL GROUP: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Interproximally</a:t>
            </a:r>
            <a:r>
              <a:rPr lang="en-IN" dirty="0" smtClean="0"/>
              <a:t>, over alveolar crest to adjacent </a:t>
            </a:r>
            <a:r>
              <a:rPr lang="en-IN" dirty="0" smtClean="0"/>
              <a:t>teeth </a:t>
            </a:r>
            <a:r>
              <a:rPr lang="en-IN" dirty="0" err="1" smtClean="0"/>
              <a:t>cementum</a:t>
            </a:r>
            <a:r>
              <a:rPr lang="en-IN" dirty="0" smtClean="0"/>
              <a:t> 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Reconstructed even after destruction of alveolar bone.</a:t>
            </a:r>
          </a:p>
          <a:p>
            <a:pPr lvl="1" algn="just"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G_0798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09600"/>
            <a:ext cx="7086599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ALVEOLAR CREST GROUP: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Obliquely, from </a:t>
            </a:r>
            <a:r>
              <a:rPr lang="en-IN" dirty="0" err="1" smtClean="0"/>
              <a:t>cementum</a:t>
            </a:r>
            <a:r>
              <a:rPr lang="en-IN" dirty="0" smtClean="0"/>
              <a:t> beneath the JE to the alveolar crest.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Resist – tilting, intrusion, extrusion &amp; rotational forces.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Incision – does not cause mobility.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HORIZONTAL GROUP: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Run at right angles to the long axis of the tooth </a:t>
            </a:r>
            <a:r>
              <a:rPr lang="en-IN" dirty="0" err="1" smtClean="0"/>
              <a:t>cementum</a:t>
            </a:r>
            <a:r>
              <a:rPr lang="en-IN" dirty="0" smtClean="0"/>
              <a:t> to the alveolar bone.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Resist – horizontal &amp; tipping forces.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OBLIQUE GROUP: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Most numerous 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Inserted into alveolar bone at a coronal position than their </a:t>
            </a:r>
            <a:r>
              <a:rPr lang="en-IN" dirty="0" err="1" smtClean="0"/>
              <a:t>cementum</a:t>
            </a:r>
            <a:r>
              <a:rPr lang="en-IN" dirty="0" smtClean="0"/>
              <a:t> attachment – obliquely.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Resist – vertical &amp; intrusive forces. 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APICAL GROUP: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From </a:t>
            </a:r>
            <a:r>
              <a:rPr lang="en-IN" dirty="0" err="1" smtClean="0"/>
              <a:t>cementum</a:t>
            </a:r>
            <a:r>
              <a:rPr lang="en-IN" dirty="0" smtClean="0"/>
              <a:t> at root tip to </a:t>
            </a:r>
            <a:r>
              <a:rPr lang="en-IN" dirty="0" err="1" smtClean="0"/>
              <a:t>fundus</a:t>
            </a:r>
            <a:r>
              <a:rPr lang="en-IN" dirty="0" smtClean="0"/>
              <a:t> of bony socket.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Resist – </a:t>
            </a:r>
            <a:r>
              <a:rPr lang="en-IN" dirty="0" err="1" smtClean="0"/>
              <a:t>luxation</a:t>
            </a:r>
            <a:r>
              <a:rPr lang="en-IN" dirty="0" smtClean="0"/>
              <a:t>, tooth tipping,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 protect blood &amp; lymphatic vessel, nerves at root apex.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Not seen </a:t>
            </a:r>
            <a:r>
              <a:rPr lang="en-IN" dirty="0" smtClean="0"/>
              <a:t>in an </a:t>
            </a:r>
            <a:r>
              <a:rPr lang="en-IN" dirty="0" smtClean="0"/>
              <a:t>incompletely formed roots.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DEFINITIONS: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The periodontal ligament is composed complex vascular &amp; highly cellular connective tissue that surrounds the tooth root &amp; connects it to the inner wall of the alveolar bone.</a:t>
            </a:r>
          </a:p>
          <a:p>
            <a:pPr algn="just">
              <a:buNone/>
            </a:pPr>
            <a:r>
              <a:rPr lang="en-IN" dirty="0" smtClean="0"/>
              <a:t>                                                             - CARRANZA  </a:t>
            </a:r>
          </a:p>
          <a:p>
            <a:pPr algn="just"/>
            <a:r>
              <a:rPr lang="en-IN" dirty="0" smtClean="0"/>
              <a:t>The connective tissue that surrounds &amp; attaches root of teeth to the alveolar bone.</a:t>
            </a:r>
          </a:p>
          <a:p>
            <a:pPr algn="just">
              <a:buNone/>
            </a:pPr>
            <a:r>
              <a:rPr lang="en-IN" dirty="0" smtClean="0"/>
              <a:t>                                                            - GPT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INTERRADICULAR GROUP: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Inserted into </a:t>
            </a:r>
            <a:r>
              <a:rPr lang="en-IN" dirty="0" err="1" smtClean="0"/>
              <a:t>cementum</a:t>
            </a:r>
            <a:r>
              <a:rPr lang="en-IN" dirty="0" smtClean="0"/>
              <a:t> from crest of </a:t>
            </a:r>
            <a:r>
              <a:rPr lang="en-IN" dirty="0" err="1" smtClean="0"/>
              <a:t>interradicular</a:t>
            </a:r>
            <a:r>
              <a:rPr lang="en-IN" dirty="0" smtClean="0"/>
              <a:t> septum in </a:t>
            </a:r>
            <a:r>
              <a:rPr lang="en-IN" dirty="0" err="1" smtClean="0"/>
              <a:t>multirooted</a:t>
            </a:r>
            <a:r>
              <a:rPr lang="en-IN" dirty="0" smtClean="0"/>
              <a:t> teeth.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Resist – tipping, </a:t>
            </a:r>
            <a:r>
              <a:rPr lang="en-IN" dirty="0" err="1" smtClean="0"/>
              <a:t>torquing</a:t>
            </a:r>
            <a:r>
              <a:rPr lang="en-IN" dirty="0" smtClean="0"/>
              <a:t> &amp; </a:t>
            </a:r>
            <a:r>
              <a:rPr lang="en-IN" dirty="0" err="1" smtClean="0"/>
              <a:t>luxation</a:t>
            </a:r>
            <a:r>
              <a:rPr lang="en-IN" dirty="0" smtClean="0"/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Elastic </a:t>
            </a:r>
            <a:r>
              <a:rPr lang="en-IN" dirty="0" err="1" smtClean="0"/>
              <a:t>fibers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PDL does not contain mature elastic </a:t>
            </a:r>
            <a:r>
              <a:rPr lang="en-IN" dirty="0" err="1" smtClean="0"/>
              <a:t>fibers</a:t>
            </a:r>
            <a:r>
              <a:rPr lang="en-IN" dirty="0" smtClean="0"/>
              <a:t>, two immature forms are found:</a:t>
            </a:r>
          </a:p>
          <a:p>
            <a:pPr lvl="1" algn="just">
              <a:buFont typeface="+mj-lt"/>
              <a:buAutoNum type="arabicPeriod"/>
            </a:pPr>
            <a:r>
              <a:rPr lang="en-IN" dirty="0" err="1" smtClean="0"/>
              <a:t>Oxytalin</a:t>
            </a:r>
            <a:endParaRPr lang="en-IN" dirty="0" smtClean="0"/>
          </a:p>
          <a:p>
            <a:pPr lvl="1" algn="just">
              <a:buFont typeface="+mj-lt"/>
              <a:buAutoNum type="arabicPeriod"/>
            </a:pPr>
            <a:r>
              <a:rPr lang="en-IN" dirty="0" err="1" smtClean="0"/>
              <a:t>Elaunin</a:t>
            </a:r>
            <a:r>
              <a:rPr lang="en-IN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Oxytalin</a:t>
            </a:r>
            <a:r>
              <a:rPr lang="en-IN" dirty="0" smtClean="0"/>
              <a:t> </a:t>
            </a:r>
            <a:r>
              <a:rPr lang="en-IN" dirty="0" err="1" smtClean="0"/>
              <a:t>fibers</a:t>
            </a:r>
            <a:r>
              <a:rPr lang="en-IN" dirty="0" smtClean="0"/>
              <a:t> :</a:t>
            </a:r>
          </a:p>
          <a:p>
            <a:pPr lvl="1" algn="just"/>
            <a:r>
              <a:rPr lang="en-IN" dirty="0" smtClean="0"/>
              <a:t> Run parallel to root surface &amp; bend to attach to the </a:t>
            </a:r>
            <a:r>
              <a:rPr lang="en-IN" dirty="0" err="1" smtClean="0"/>
              <a:t>cementum</a:t>
            </a:r>
            <a:r>
              <a:rPr lang="en-IN" dirty="0" smtClean="0"/>
              <a:t> at cervical 3</a:t>
            </a:r>
            <a:r>
              <a:rPr lang="en-IN" baseline="30000" dirty="0" smtClean="0"/>
              <a:t>rd</a:t>
            </a:r>
            <a:r>
              <a:rPr lang="en-IN" dirty="0" smtClean="0"/>
              <a:t> of the root</a:t>
            </a:r>
            <a:r>
              <a:rPr lang="en-IN" dirty="0" smtClean="0"/>
              <a:t>.</a:t>
            </a:r>
          </a:p>
          <a:p>
            <a:pPr lvl="1" algn="just"/>
            <a:r>
              <a:rPr lang="en-IN" dirty="0" smtClean="0"/>
              <a:t>They are thought to regulate the vascular flow.</a:t>
            </a:r>
            <a:endParaRPr lang="en-IN" dirty="0" smtClean="0"/>
          </a:p>
          <a:p>
            <a:pPr lvl="1"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structures: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IN" dirty="0" smtClean="0"/>
              <a:t>Blood vessels:</a:t>
            </a:r>
          </a:p>
          <a:p>
            <a:pPr algn="just"/>
            <a:r>
              <a:rPr lang="en-IN" dirty="0" err="1" smtClean="0"/>
              <a:t>Pdl</a:t>
            </a:r>
            <a:r>
              <a:rPr lang="en-IN" dirty="0" smtClean="0"/>
              <a:t> show abundant vascular supply, may be due higher or elevated metabolic </a:t>
            </a:r>
            <a:r>
              <a:rPr lang="en-IN" dirty="0" err="1" smtClean="0"/>
              <a:t>requirments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Arterial supply:</a:t>
            </a:r>
          </a:p>
          <a:p>
            <a:pPr algn="just"/>
            <a:r>
              <a:rPr lang="en-IN" dirty="0" smtClean="0"/>
              <a:t>Inferior &amp; superior alveolar arteries to mandible &amp; maxilla respectively.</a:t>
            </a: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Rich vascular plexus at apex &amp; in cervical part of </a:t>
            </a:r>
            <a:r>
              <a:rPr lang="en-IN" dirty="0" err="1" smtClean="0"/>
              <a:t>pdl</a:t>
            </a:r>
            <a:endParaRPr lang="en-IN" dirty="0" smtClean="0"/>
          </a:p>
          <a:p>
            <a:pPr algn="just"/>
            <a:r>
              <a:rPr lang="en-IN" dirty="0" smtClean="0"/>
              <a:t>Blood supply increases from incisors to molars.</a:t>
            </a:r>
          </a:p>
          <a:p>
            <a:pPr algn="just">
              <a:buNone/>
            </a:pPr>
            <a:r>
              <a:rPr lang="en-IN" dirty="0" smtClean="0"/>
              <a:t>Venous drainage:</a:t>
            </a:r>
          </a:p>
          <a:p>
            <a:pPr algn="just"/>
            <a:r>
              <a:rPr lang="en-IN" dirty="0" smtClean="0"/>
              <a:t>Veins accompany their arterial counterparts.</a:t>
            </a:r>
          </a:p>
          <a:p>
            <a:pPr algn="just"/>
            <a:r>
              <a:rPr lang="en-IN" dirty="0" smtClean="0"/>
              <a:t>Receive blood from capillaries  &amp; </a:t>
            </a:r>
            <a:r>
              <a:rPr lang="en-IN" dirty="0" err="1" smtClean="0"/>
              <a:t>glomera</a:t>
            </a:r>
            <a:r>
              <a:rPr lang="en-IN" dirty="0" smtClean="0"/>
              <a:t> </a:t>
            </a:r>
          </a:p>
          <a:p>
            <a:pPr algn="just"/>
            <a:r>
              <a:rPr lang="en-IN" dirty="0" smtClean="0"/>
              <a:t>Dense network – apex.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IN" dirty="0" smtClean="0"/>
              <a:t>Lymphatic drainage:</a:t>
            </a:r>
            <a:endParaRPr lang="en-US" dirty="0" smtClean="0"/>
          </a:p>
          <a:p>
            <a:pPr algn="just"/>
            <a:r>
              <a:rPr lang="en-IN" dirty="0" smtClean="0"/>
              <a:t>Lymph from periodontal tissues drain into lymph nodes of head &amp; neck.</a:t>
            </a:r>
          </a:p>
          <a:p>
            <a:pPr algn="just"/>
            <a:r>
              <a:rPr lang="en-IN" dirty="0" smtClean="0"/>
              <a:t>Sub-mental – labial &amp; lingual </a:t>
            </a:r>
            <a:r>
              <a:rPr lang="en-IN" dirty="0" err="1" smtClean="0"/>
              <a:t>gingiva</a:t>
            </a:r>
            <a:r>
              <a:rPr lang="en-IN" dirty="0" smtClean="0"/>
              <a:t> of </a:t>
            </a:r>
            <a:r>
              <a:rPr lang="en-IN" dirty="0" err="1" smtClean="0"/>
              <a:t>mandibular</a:t>
            </a:r>
            <a:r>
              <a:rPr lang="en-IN" dirty="0" smtClean="0"/>
              <a:t> incisors.</a:t>
            </a:r>
          </a:p>
          <a:p>
            <a:pPr algn="just"/>
            <a:r>
              <a:rPr lang="en-IN" dirty="0" smtClean="0"/>
              <a:t>Sub-</a:t>
            </a:r>
            <a:r>
              <a:rPr lang="en-IN" dirty="0" err="1" smtClean="0"/>
              <a:t>mandibular</a:t>
            </a:r>
            <a:r>
              <a:rPr lang="en-IN" dirty="0" smtClean="0"/>
              <a:t> – lingual </a:t>
            </a:r>
            <a:r>
              <a:rPr lang="en-IN" dirty="0" err="1" smtClean="0"/>
              <a:t>gingiva</a:t>
            </a:r>
            <a:r>
              <a:rPr lang="en-IN" dirty="0" smtClean="0"/>
              <a:t> of </a:t>
            </a:r>
            <a:r>
              <a:rPr lang="en-IN" dirty="0" err="1" smtClean="0"/>
              <a:t>mandibular</a:t>
            </a:r>
            <a:r>
              <a:rPr lang="en-IN" dirty="0" smtClean="0"/>
              <a:t> premolar &amp; molar region, </a:t>
            </a:r>
            <a:r>
              <a:rPr lang="en-IN" dirty="0" err="1" smtClean="0"/>
              <a:t>buccal</a:t>
            </a:r>
            <a:r>
              <a:rPr lang="en-IN" dirty="0" smtClean="0"/>
              <a:t> </a:t>
            </a:r>
            <a:r>
              <a:rPr lang="en-IN" dirty="0" err="1" smtClean="0"/>
              <a:t>gingiva</a:t>
            </a:r>
            <a:r>
              <a:rPr lang="en-IN" dirty="0" smtClean="0"/>
              <a:t> of maxilla.</a:t>
            </a:r>
          </a:p>
          <a:p>
            <a:pPr algn="just"/>
            <a:r>
              <a:rPr lang="en-IN" dirty="0" err="1" smtClean="0"/>
              <a:t>Jugulo-digastric</a:t>
            </a:r>
            <a:r>
              <a:rPr lang="en-IN" dirty="0" smtClean="0"/>
              <a:t> – third molars drain directly.</a:t>
            </a:r>
          </a:p>
          <a:p>
            <a:pPr algn="just"/>
            <a:r>
              <a:rPr lang="en-IN" dirty="0" smtClean="0"/>
              <a:t>Deep cervical – maxillary palatine </a:t>
            </a:r>
            <a:r>
              <a:rPr lang="en-IN" dirty="0" err="1" smtClean="0"/>
              <a:t>gingiva</a:t>
            </a:r>
            <a:r>
              <a:rPr lang="en-IN" dirty="0" smtClean="0"/>
              <a:t>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IN" dirty="0" smtClean="0"/>
              <a:t>Nerves:</a:t>
            </a:r>
          </a:p>
          <a:p>
            <a:pPr algn="just"/>
            <a:r>
              <a:rPr lang="en-IN" dirty="0" smtClean="0"/>
              <a:t>Functionally two types : sensory &amp; autonomic .</a:t>
            </a:r>
          </a:p>
          <a:p>
            <a:pPr algn="just"/>
            <a:r>
              <a:rPr lang="en-IN" dirty="0" smtClean="0"/>
              <a:t>Sensory </a:t>
            </a:r>
            <a:r>
              <a:rPr lang="en-IN" dirty="0" err="1" smtClean="0"/>
              <a:t>fibers</a:t>
            </a:r>
            <a:r>
              <a:rPr lang="en-IN" dirty="0" smtClean="0"/>
              <a:t> – </a:t>
            </a:r>
            <a:r>
              <a:rPr lang="en-IN" dirty="0" err="1" smtClean="0"/>
              <a:t>nociception</a:t>
            </a:r>
            <a:r>
              <a:rPr lang="en-IN" dirty="0" smtClean="0"/>
              <a:t> &amp; </a:t>
            </a:r>
            <a:r>
              <a:rPr lang="en-IN" dirty="0" err="1" smtClean="0"/>
              <a:t>mechanoception</a:t>
            </a:r>
            <a:r>
              <a:rPr lang="en-IN" dirty="0" smtClean="0"/>
              <a:t> with pain, pressure, touch &amp; </a:t>
            </a:r>
            <a:r>
              <a:rPr lang="en-IN" dirty="0" err="1" smtClean="0"/>
              <a:t>proprioceptive</a:t>
            </a:r>
            <a:r>
              <a:rPr lang="en-IN" dirty="0" smtClean="0"/>
              <a:t> sensation.</a:t>
            </a:r>
          </a:p>
          <a:p>
            <a:pPr algn="just"/>
            <a:r>
              <a:rPr lang="en-IN" dirty="0" smtClean="0"/>
              <a:t>Autonomic </a:t>
            </a:r>
            <a:r>
              <a:rPr lang="en-IN" dirty="0" err="1" smtClean="0"/>
              <a:t>fibers</a:t>
            </a:r>
            <a:r>
              <a:rPr lang="en-IN" dirty="0" smtClean="0"/>
              <a:t> are associated with vessels.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Cementicles</a:t>
            </a:r>
            <a:r>
              <a:rPr lang="en-IN" dirty="0" smtClean="0"/>
              <a:t>:</a:t>
            </a:r>
          </a:p>
          <a:p>
            <a:pPr algn="just"/>
            <a:r>
              <a:rPr lang="en-IN" dirty="0" smtClean="0"/>
              <a:t>Calcified bodies seen in the </a:t>
            </a:r>
            <a:r>
              <a:rPr lang="en-IN" dirty="0" err="1" smtClean="0"/>
              <a:t>pdl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Free or bound forms.</a:t>
            </a:r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3276600"/>
            <a:ext cx="25241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Functions of </a:t>
            </a:r>
            <a:r>
              <a:rPr lang="en-IN" dirty="0" err="1" smtClean="0"/>
              <a:t>pdl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IN" dirty="0" smtClean="0"/>
              <a:t>Physical functions:</a:t>
            </a:r>
          </a:p>
          <a:p>
            <a:pPr algn="just"/>
            <a:r>
              <a:rPr lang="en-IN" dirty="0" smtClean="0"/>
              <a:t>Soft </a:t>
            </a:r>
            <a:r>
              <a:rPr lang="en-IN" dirty="0" smtClean="0"/>
              <a:t>tissue casing to protect vessels &amp; nerves.</a:t>
            </a:r>
          </a:p>
          <a:p>
            <a:pPr algn="just"/>
            <a:r>
              <a:rPr lang="en-IN" dirty="0" smtClean="0"/>
              <a:t>Transmission of </a:t>
            </a:r>
            <a:r>
              <a:rPr lang="en-IN" dirty="0" err="1" smtClean="0"/>
              <a:t>occlusal</a:t>
            </a:r>
            <a:r>
              <a:rPr lang="en-IN" dirty="0" smtClean="0"/>
              <a:t> forces to the bone.</a:t>
            </a:r>
          </a:p>
          <a:p>
            <a:pPr algn="just"/>
            <a:r>
              <a:rPr lang="en-IN" dirty="0" smtClean="0"/>
              <a:t>Attachment of the teeth to the bone.</a:t>
            </a:r>
          </a:p>
          <a:p>
            <a:pPr algn="just"/>
            <a:r>
              <a:rPr lang="en-IN" dirty="0" smtClean="0"/>
              <a:t>Maintenance of gingival tissue.</a:t>
            </a:r>
          </a:p>
          <a:p>
            <a:pPr algn="just"/>
            <a:r>
              <a:rPr lang="en-IN" dirty="0" smtClean="0"/>
              <a:t>Resistance to impact of </a:t>
            </a:r>
            <a:r>
              <a:rPr lang="en-IN" dirty="0" err="1" smtClean="0"/>
              <a:t>occlusal</a:t>
            </a:r>
            <a:r>
              <a:rPr lang="en-IN" dirty="0" smtClean="0"/>
              <a:t> forces.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Resistance to impact of </a:t>
            </a:r>
            <a:r>
              <a:rPr lang="en-IN" dirty="0" err="1" smtClean="0"/>
              <a:t>occlusal</a:t>
            </a:r>
            <a:r>
              <a:rPr lang="en-IN" dirty="0" smtClean="0"/>
              <a:t> forces ( shock absorption)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Three theories are used to explain: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smtClean="0"/>
              <a:t>Tensional theory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Viscoelastic</a:t>
            </a:r>
            <a:r>
              <a:rPr lang="en-IN" dirty="0" smtClean="0"/>
              <a:t> theory</a:t>
            </a:r>
          </a:p>
          <a:p>
            <a:pPr lvl="1" algn="just">
              <a:buFont typeface="Wingdings" pitchFamily="2" charset="2"/>
              <a:buChar char="q"/>
            </a:pPr>
            <a:r>
              <a:rPr lang="en-IN" dirty="0" err="1" smtClean="0"/>
              <a:t>Thixotrophic</a:t>
            </a:r>
            <a:r>
              <a:rPr lang="en-IN" dirty="0" smtClean="0"/>
              <a:t> gel </a:t>
            </a:r>
            <a:r>
              <a:rPr lang="en-IN" dirty="0" smtClean="0"/>
              <a:t>theory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The periodontal ligament occupies the periodontal space, which is located between the </a:t>
            </a:r>
            <a:r>
              <a:rPr lang="en-IN" dirty="0" err="1" smtClean="0"/>
              <a:t>cementum</a:t>
            </a:r>
            <a:r>
              <a:rPr lang="en-IN" dirty="0" smtClean="0"/>
              <a:t> &amp; the periodontal surface of the alveolar bone &amp; extends </a:t>
            </a:r>
            <a:r>
              <a:rPr lang="en-IN" dirty="0" err="1" smtClean="0"/>
              <a:t>coronally</a:t>
            </a:r>
            <a:r>
              <a:rPr lang="en-IN" dirty="0" smtClean="0"/>
              <a:t> to the most apical part of the lamina </a:t>
            </a:r>
            <a:r>
              <a:rPr lang="en-IN" dirty="0" err="1" smtClean="0"/>
              <a:t>propria</a:t>
            </a:r>
            <a:r>
              <a:rPr lang="en-IN" dirty="0" smtClean="0"/>
              <a:t> of the </a:t>
            </a:r>
            <a:r>
              <a:rPr lang="en-IN" dirty="0" err="1" smtClean="0"/>
              <a:t>gingiva</a:t>
            </a:r>
            <a:r>
              <a:rPr lang="en-IN" dirty="0" smtClean="0"/>
              <a:t>.</a:t>
            </a:r>
          </a:p>
          <a:p>
            <a:pPr algn="just">
              <a:buNone/>
            </a:pPr>
            <a:r>
              <a:rPr lang="en-IN" dirty="0" smtClean="0"/>
              <a:t>                                                              - ORBAN</a:t>
            </a:r>
          </a:p>
          <a:p>
            <a:pPr algn="just"/>
            <a:r>
              <a:rPr lang="en-IN" dirty="0" smtClean="0"/>
              <a:t>The periodontal ligament is the soft, richly vascular &amp; cellular connective tissue which surrounds the root of the teeth &amp; joins the root </a:t>
            </a:r>
            <a:r>
              <a:rPr lang="en-IN" dirty="0" err="1" smtClean="0"/>
              <a:t>cementum</a:t>
            </a:r>
            <a:r>
              <a:rPr lang="en-IN" dirty="0" smtClean="0"/>
              <a:t> with the socket wall.</a:t>
            </a:r>
          </a:p>
          <a:p>
            <a:pPr algn="just">
              <a:buNone/>
            </a:pPr>
            <a:r>
              <a:rPr lang="en-IN" dirty="0" smtClean="0"/>
              <a:t>                                                              - LINDHE. 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Tension theory: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Acc to this, principle </a:t>
            </a:r>
            <a:r>
              <a:rPr lang="en-IN" dirty="0" err="1" smtClean="0"/>
              <a:t>fibers</a:t>
            </a:r>
            <a:r>
              <a:rPr lang="en-IN" dirty="0" smtClean="0"/>
              <a:t> are major factors in </a:t>
            </a:r>
            <a:r>
              <a:rPr lang="en-IN" dirty="0" smtClean="0"/>
              <a:t> supporting the teeth </a:t>
            </a:r>
            <a:r>
              <a:rPr lang="en-IN" dirty="0" smtClean="0"/>
              <a:t>&amp; transmitting </a:t>
            </a:r>
            <a:r>
              <a:rPr lang="en-IN" dirty="0" smtClean="0"/>
              <a:t>forces to the bone.</a:t>
            </a:r>
            <a:endParaRPr lang="en-IN" dirty="0" smtClean="0"/>
          </a:p>
          <a:p>
            <a:pPr algn="just"/>
            <a:r>
              <a:rPr lang="en-IN" dirty="0" smtClean="0"/>
              <a:t>Upon force application        </a:t>
            </a:r>
            <a:r>
              <a:rPr lang="en-IN" dirty="0" err="1" smtClean="0"/>
              <a:t>fibers</a:t>
            </a:r>
            <a:r>
              <a:rPr lang="en-IN" dirty="0" smtClean="0"/>
              <a:t> unfold &amp; straighten</a:t>
            </a:r>
          </a:p>
          <a:p>
            <a:pPr algn="just">
              <a:buNone/>
            </a:pPr>
            <a:r>
              <a:rPr lang="en-IN" dirty="0" smtClean="0"/>
              <a:t>                                                                            </a:t>
            </a:r>
          </a:p>
          <a:p>
            <a:pPr algn="just">
              <a:buNone/>
            </a:pPr>
            <a:r>
              <a:rPr lang="en-IN" dirty="0" smtClean="0"/>
              <a:t>                                           transmit force to alveolar bone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            elastic deformation of bony socket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505200" y="30480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5791200" y="34290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791994" y="41902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Visco</a:t>
            </a:r>
            <a:r>
              <a:rPr lang="en-IN" dirty="0" smtClean="0"/>
              <a:t>-elastic system theory: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590"/>
            <a:ext cx="6345902" cy="3880773"/>
          </a:xfrm>
        </p:spPr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en-IN" dirty="0" smtClean="0"/>
              <a:t>                                          Forces on tooth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Extracellular fluid of </a:t>
            </a:r>
            <a:r>
              <a:rPr lang="en-IN" dirty="0" err="1" smtClean="0"/>
              <a:t>pdl</a:t>
            </a:r>
            <a:r>
              <a:rPr lang="en-IN" dirty="0" smtClean="0"/>
              <a:t> into marrow spaces</a:t>
            </a:r>
          </a:p>
          <a:p>
            <a:pPr algn="just"/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  The </a:t>
            </a:r>
            <a:r>
              <a:rPr lang="en-IN" dirty="0" err="1" smtClean="0"/>
              <a:t>fiber</a:t>
            </a:r>
            <a:r>
              <a:rPr lang="en-IN" dirty="0" smtClean="0"/>
              <a:t> bundles absorb slack &amp; tighten</a:t>
            </a:r>
          </a:p>
          <a:p>
            <a:pPr algn="just"/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             Blood vessel </a:t>
            </a:r>
            <a:r>
              <a:rPr lang="en-IN" dirty="0" err="1" smtClean="0"/>
              <a:t>stenosis</a:t>
            </a:r>
            <a:r>
              <a:rPr lang="en-IN" dirty="0" smtClean="0"/>
              <a:t> </a:t>
            </a:r>
          </a:p>
          <a:p>
            <a:pPr algn="just"/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</a:t>
            </a:r>
            <a:r>
              <a:rPr lang="en-IN" dirty="0" smtClean="0"/>
              <a:t>A</a:t>
            </a:r>
            <a:r>
              <a:rPr lang="en-IN" dirty="0" smtClean="0"/>
              <a:t>rterial </a:t>
            </a:r>
            <a:r>
              <a:rPr lang="en-IN" dirty="0" smtClean="0"/>
              <a:t>Back pressure </a:t>
            </a:r>
            <a:r>
              <a:rPr lang="en-IN" dirty="0" smtClean="0"/>
              <a:t> </a:t>
            </a:r>
            <a:r>
              <a:rPr lang="en-IN" dirty="0" smtClean="0"/>
              <a:t>cause ballooning  of the vessels</a:t>
            </a:r>
          </a:p>
          <a:p>
            <a:pPr algn="just"/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</a:t>
            </a:r>
            <a:r>
              <a:rPr lang="en-IN" dirty="0" smtClean="0"/>
              <a:t>P</a:t>
            </a:r>
            <a:r>
              <a:rPr lang="en-IN" dirty="0" smtClean="0"/>
              <a:t>assage of </a:t>
            </a:r>
            <a:r>
              <a:rPr lang="en-IN" dirty="0" smtClean="0"/>
              <a:t>Blood ultra-filtrates into the tissues </a:t>
            </a:r>
          </a:p>
          <a:p>
            <a:pPr algn="just"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                                     Replenishing the tissue fluid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>
            <a:off x="3353594" y="25900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>
            <a:off x="3353594" y="3199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3353594" y="37330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3353594" y="4418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3353594" y="49522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3353594" y="556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Thixotrophic</a:t>
            </a:r>
            <a:r>
              <a:rPr lang="en-IN" dirty="0" smtClean="0"/>
              <a:t> theory: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Pdl</a:t>
            </a:r>
            <a:r>
              <a:rPr lang="en-IN" dirty="0" smtClean="0"/>
              <a:t> has behaviour of </a:t>
            </a:r>
            <a:r>
              <a:rPr lang="en-IN" dirty="0" err="1" smtClean="0"/>
              <a:t>thixotropic</a:t>
            </a:r>
            <a:r>
              <a:rPr lang="en-IN" dirty="0" smtClean="0"/>
              <a:t> gel </a:t>
            </a:r>
          </a:p>
          <a:p>
            <a:pPr algn="just"/>
            <a:r>
              <a:rPr lang="en-IN" dirty="0" smtClean="0"/>
              <a:t>Property of becoming fluid when shaken or stirred &amp; then becomes semisolid again</a:t>
            </a:r>
          </a:p>
          <a:p>
            <a:pPr algn="just"/>
            <a:r>
              <a:rPr lang="en-IN" dirty="0" smtClean="0"/>
              <a:t>Force application leads to : gel to fluid form.</a:t>
            </a:r>
          </a:p>
          <a:p>
            <a:pPr algn="just"/>
            <a:r>
              <a:rPr lang="en-IN" dirty="0" smtClean="0"/>
              <a:t>Removal of force causes : fluid to gel. </a:t>
            </a:r>
            <a:endParaRPr lang="en-IN" dirty="0" smtClean="0"/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Transmission of </a:t>
            </a:r>
            <a:r>
              <a:rPr lang="en-IN" dirty="0" err="1" smtClean="0"/>
              <a:t>occlusal</a:t>
            </a:r>
            <a:r>
              <a:rPr lang="en-IN" dirty="0" smtClean="0"/>
              <a:t> forces to bone: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Principle </a:t>
            </a:r>
            <a:r>
              <a:rPr lang="en-IN" dirty="0" err="1" smtClean="0"/>
              <a:t>fibers</a:t>
            </a:r>
            <a:r>
              <a:rPr lang="en-IN" dirty="0" smtClean="0"/>
              <a:t> – suspension bridge or hammock.</a:t>
            </a:r>
          </a:p>
          <a:p>
            <a:pPr algn="just"/>
            <a:r>
              <a:rPr lang="en-IN" dirty="0" smtClean="0"/>
              <a:t>Axial forces          tendency to displace root into bone.</a:t>
            </a:r>
          </a:p>
          <a:p>
            <a:pPr algn="just"/>
            <a:r>
              <a:rPr lang="en-IN" dirty="0" smtClean="0"/>
              <a:t>Oblique </a:t>
            </a:r>
            <a:r>
              <a:rPr lang="en-IN" dirty="0" err="1" smtClean="0"/>
              <a:t>fibers</a:t>
            </a:r>
            <a:r>
              <a:rPr lang="en-IN" dirty="0" smtClean="0"/>
              <a:t> alter major part of axial forces.</a:t>
            </a:r>
          </a:p>
          <a:p>
            <a:pPr algn="just"/>
            <a:r>
              <a:rPr lang="en-IN" dirty="0" smtClean="0"/>
              <a:t>horizontal or tipping forces        two phases of tooth movements.</a:t>
            </a:r>
          </a:p>
          <a:p>
            <a:pPr algn="just"/>
            <a:r>
              <a:rPr lang="en-IN" dirty="0" smtClean="0"/>
              <a:t>1</a:t>
            </a:r>
            <a:r>
              <a:rPr lang="en-IN" baseline="30000" dirty="0" smtClean="0"/>
              <a:t>st</a:t>
            </a:r>
            <a:r>
              <a:rPr lang="en-IN" dirty="0" smtClean="0"/>
              <a:t>       within confines of </a:t>
            </a:r>
            <a:r>
              <a:rPr lang="en-IN" dirty="0" err="1" smtClean="0"/>
              <a:t>pdl</a:t>
            </a:r>
            <a:endParaRPr lang="en-IN" dirty="0" smtClean="0"/>
          </a:p>
          <a:p>
            <a:pPr algn="just"/>
            <a:r>
              <a:rPr lang="en-IN" dirty="0" smtClean="0"/>
              <a:t>2</a:t>
            </a:r>
            <a:r>
              <a:rPr lang="en-IN" baseline="30000" dirty="0" smtClean="0"/>
              <a:t>nd</a:t>
            </a:r>
            <a:r>
              <a:rPr lang="en-IN" dirty="0" smtClean="0"/>
              <a:t>       displacement of facial &amp; lingual bony plates.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62200" y="2819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10000" y="3581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95400" y="42672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95400" y="46482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Formative &amp; Remodelling: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Cells of </a:t>
            </a:r>
            <a:r>
              <a:rPr lang="en-IN" dirty="0" err="1" smtClean="0"/>
              <a:t>pdl</a:t>
            </a:r>
            <a:r>
              <a:rPr lang="en-IN" dirty="0" smtClean="0"/>
              <a:t>         formation &amp; </a:t>
            </a:r>
            <a:r>
              <a:rPr lang="en-IN" dirty="0" err="1" smtClean="0"/>
              <a:t>resorption</a:t>
            </a:r>
            <a:r>
              <a:rPr lang="en-IN" dirty="0" smtClean="0"/>
              <a:t> of </a:t>
            </a:r>
            <a:r>
              <a:rPr lang="en-IN" dirty="0" err="1" smtClean="0"/>
              <a:t>cementum</a:t>
            </a:r>
            <a:r>
              <a:rPr lang="en-IN" dirty="0" smtClean="0"/>
              <a:t> &amp; bone.</a:t>
            </a:r>
          </a:p>
          <a:p>
            <a:pPr algn="just"/>
            <a:r>
              <a:rPr lang="en-IN" dirty="0" err="1" smtClean="0"/>
              <a:t>Pdl</a:t>
            </a:r>
            <a:r>
              <a:rPr lang="en-IN" dirty="0" smtClean="0"/>
              <a:t> constantly undergo remodelling, old cells &amp; </a:t>
            </a:r>
            <a:r>
              <a:rPr lang="en-IN" dirty="0" err="1" smtClean="0"/>
              <a:t>fibers</a:t>
            </a:r>
            <a:r>
              <a:rPr lang="en-IN" dirty="0" smtClean="0"/>
              <a:t> are replaced by new once.</a:t>
            </a:r>
          </a:p>
          <a:p>
            <a:pPr algn="just"/>
            <a:r>
              <a:rPr lang="en-IN" dirty="0" smtClean="0"/>
              <a:t>Resident </a:t>
            </a:r>
            <a:r>
              <a:rPr lang="en-IN" dirty="0" err="1" smtClean="0"/>
              <a:t>mesenchymal</a:t>
            </a:r>
            <a:r>
              <a:rPr lang="en-IN" dirty="0" smtClean="0"/>
              <a:t> cells develop into </a:t>
            </a:r>
            <a:r>
              <a:rPr lang="en-IN" dirty="0" err="1" smtClean="0"/>
              <a:t>osteoblasts</a:t>
            </a:r>
            <a:r>
              <a:rPr lang="en-IN" dirty="0" smtClean="0"/>
              <a:t> &amp; </a:t>
            </a:r>
            <a:r>
              <a:rPr lang="en-IN" dirty="0" err="1" smtClean="0"/>
              <a:t>cementoblasts</a:t>
            </a:r>
            <a:r>
              <a:rPr lang="en-IN" dirty="0" smtClean="0"/>
              <a:t>. 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86000" y="23622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Nutritional function: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Pdl</a:t>
            </a:r>
            <a:r>
              <a:rPr lang="en-IN" dirty="0" smtClean="0"/>
              <a:t> supplies nutrients to the </a:t>
            </a:r>
            <a:r>
              <a:rPr lang="en-IN" dirty="0" err="1" smtClean="0"/>
              <a:t>cementum</a:t>
            </a:r>
            <a:r>
              <a:rPr lang="en-IN" dirty="0" smtClean="0"/>
              <a:t>, bone &amp; </a:t>
            </a:r>
            <a:r>
              <a:rPr lang="en-IN" dirty="0" err="1" smtClean="0"/>
              <a:t>gingiva</a:t>
            </a:r>
            <a:r>
              <a:rPr lang="en-IN" dirty="0" smtClean="0"/>
              <a:t> by blood vessels &amp; also provides </a:t>
            </a:r>
            <a:r>
              <a:rPr lang="en-IN" dirty="0" err="1" smtClean="0"/>
              <a:t>lymphatics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Its highly vascular, it provides hydrodynamic damping to applied forces. 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Sensory function: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err="1" smtClean="0"/>
              <a:t>Pdl</a:t>
            </a:r>
            <a:r>
              <a:rPr lang="en-IN" dirty="0" smtClean="0"/>
              <a:t> shows abundant nerve supply for transmitting tactile, pressure &amp; pain.</a:t>
            </a:r>
          </a:p>
          <a:p>
            <a:pPr algn="just"/>
            <a:r>
              <a:rPr lang="en-IN" dirty="0" smtClean="0"/>
              <a:t>Nerve bundles pass into </a:t>
            </a:r>
            <a:r>
              <a:rPr lang="en-IN" dirty="0" err="1" smtClean="0"/>
              <a:t>pdl</a:t>
            </a:r>
            <a:r>
              <a:rPr lang="en-IN" dirty="0" smtClean="0"/>
              <a:t> through apical foramen &amp; divides into single un-</a:t>
            </a:r>
            <a:r>
              <a:rPr lang="en-IN" dirty="0" err="1" smtClean="0"/>
              <a:t>myelinated</a:t>
            </a:r>
            <a:r>
              <a:rPr lang="en-IN" dirty="0" smtClean="0"/>
              <a:t> </a:t>
            </a:r>
            <a:r>
              <a:rPr lang="en-IN" dirty="0" err="1" smtClean="0"/>
              <a:t>fibers</a:t>
            </a:r>
            <a:r>
              <a:rPr lang="en-IN" dirty="0" smtClean="0"/>
              <a:t> that loose the </a:t>
            </a:r>
            <a:r>
              <a:rPr lang="en-IN" dirty="0" err="1" smtClean="0"/>
              <a:t>mylein</a:t>
            </a:r>
            <a:r>
              <a:rPr lang="en-IN" dirty="0" smtClean="0"/>
              <a:t> sheet &amp; ultimately end as follows:</a:t>
            </a:r>
          </a:p>
          <a:p>
            <a:pPr algn="just"/>
            <a:r>
              <a:rPr lang="en-IN" dirty="0" smtClean="0"/>
              <a:t>Free endings, tree like configuration &amp; carry pain.</a:t>
            </a:r>
          </a:p>
          <a:p>
            <a:pPr algn="just"/>
            <a:r>
              <a:rPr lang="en-IN" dirty="0" err="1" smtClean="0"/>
              <a:t>Ruffini</a:t>
            </a:r>
            <a:r>
              <a:rPr lang="en-IN" dirty="0" smtClean="0"/>
              <a:t> – like </a:t>
            </a:r>
            <a:r>
              <a:rPr lang="en-IN" dirty="0" err="1" smtClean="0"/>
              <a:t>mechano</a:t>
            </a:r>
            <a:r>
              <a:rPr lang="en-IN" dirty="0" smtClean="0"/>
              <a:t>-receptors, located in apical area</a:t>
            </a:r>
          </a:p>
          <a:p>
            <a:pPr algn="just"/>
            <a:r>
              <a:rPr lang="en-IN" dirty="0" smtClean="0"/>
              <a:t>Coiled </a:t>
            </a:r>
            <a:r>
              <a:rPr lang="en-IN" dirty="0" err="1" smtClean="0"/>
              <a:t>meissner’s</a:t>
            </a:r>
            <a:r>
              <a:rPr lang="en-IN" dirty="0" smtClean="0"/>
              <a:t> corpuscles – </a:t>
            </a:r>
            <a:r>
              <a:rPr lang="en-IN" dirty="0" err="1" smtClean="0"/>
              <a:t>mechano</a:t>
            </a:r>
            <a:r>
              <a:rPr lang="en-IN" dirty="0" smtClean="0"/>
              <a:t>-receptors in mid-root region</a:t>
            </a:r>
          </a:p>
          <a:p>
            <a:pPr algn="just"/>
            <a:r>
              <a:rPr lang="en-IN" dirty="0" smtClean="0"/>
              <a:t>Spindle like pressure &amp; vibration endings, located at apex.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08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95" y="2160588"/>
            <a:ext cx="5169847" cy="3881437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Periodontal ligament homeostasis: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Pdl</a:t>
            </a:r>
            <a:r>
              <a:rPr lang="en-US" dirty="0" smtClean="0"/>
              <a:t> has capacity to maintain its width more or less overtime.</a:t>
            </a:r>
          </a:p>
          <a:p>
            <a:pPr algn="just"/>
            <a:r>
              <a:rPr lang="en-US" dirty="0" smtClean="0"/>
              <a:t>Studies suggest that cell with in the </a:t>
            </a:r>
            <a:r>
              <a:rPr lang="en-US" dirty="0" err="1" smtClean="0"/>
              <a:t>pdl</a:t>
            </a:r>
            <a:r>
              <a:rPr lang="en-US" dirty="0" smtClean="0"/>
              <a:t>, both during development &amp; regeneration, secrete molecules that regulate extent of mineralization &amp; prevent </a:t>
            </a:r>
            <a:r>
              <a:rPr lang="en-US" dirty="0" err="1" smtClean="0"/>
              <a:t>ankylosis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Molecules that play role in maintaining un-mineralized </a:t>
            </a:r>
            <a:r>
              <a:rPr lang="en-US" dirty="0" err="1" smtClean="0"/>
              <a:t>pdl</a:t>
            </a:r>
            <a:r>
              <a:rPr lang="en-US" dirty="0" smtClean="0"/>
              <a:t> is :  Msx2, Matrix </a:t>
            </a:r>
            <a:r>
              <a:rPr lang="en-US" dirty="0" err="1" smtClean="0"/>
              <a:t>Gla</a:t>
            </a:r>
            <a:r>
              <a:rPr lang="en-US" dirty="0" smtClean="0"/>
              <a:t> protein, TGF-</a:t>
            </a:r>
            <a:r>
              <a:rPr lang="el-GR" dirty="0" smtClean="0"/>
              <a:t>β</a:t>
            </a:r>
            <a:r>
              <a:rPr lang="en-US" dirty="0" smtClean="0"/>
              <a:t>, Prostaglandins, balance between bone </a:t>
            </a:r>
            <a:r>
              <a:rPr lang="en-US" dirty="0" err="1" smtClean="0"/>
              <a:t>sialoprotein</a:t>
            </a:r>
            <a:r>
              <a:rPr lang="en-US" dirty="0" smtClean="0"/>
              <a:t> &amp; </a:t>
            </a:r>
            <a:r>
              <a:rPr lang="en-US" dirty="0" err="1" smtClean="0"/>
              <a:t>osteopontin</a:t>
            </a:r>
            <a:r>
              <a:rPr lang="en-US" dirty="0" smtClean="0"/>
              <a:t>  activity.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CHANGES IN PDL: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With age decreased number of fibroblasts, decreased organic matrix production, increased amount of elastic fibers, etc.</a:t>
            </a:r>
          </a:p>
          <a:p>
            <a:pPr algn="just"/>
            <a:r>
              <a:rPr lang="en-IN" dirty="0" smtClean="0"/>
              <a:t>Functional status of the tooth determines the width of the </a:t>
            </a:r>
            <a:r>
              <a:rPr lang="en-IN" dirty="0" err="1" smtClean="0"/>
              <a:t>pdl</a:t>
            </a:r>
            <a:r>
              <a:rPr lang="en-IN" dirty="0" smtClean="0"/>
              <a:t>, width of space is decreased if tooth is unopposed (hypo function) or will increase with excessive </a:t>
            </a:r>
            <a:r>
              <a:rPr lang="en-IN" dirty="0" err="1" smtClean="0"/>
              <a:t>occlusal</a:t>
            </a:r>
            <a:r>
              <a:rPr lang="en-IN" dirty="0" smtClean="0"/>
              <a:t> loading.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DEVELOPMENT OF PDL: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Begins – root formation.</a:t>
            </a:r>
          </a:p>
          <a:p>
            <a:pPr algn="just"/>
            <a:r>
              <a:rPr lang="en-IN" dirty="0" smtClean="0"/>
              <a:t>HERS </a:t>
            </a:r>
            <a:r>
              <a:rPr lang="en-IN" dirty="0" smtClean="0"/>
              <a:t>formation.</a:t>
            </a:r>
            <a:endParaRPr lang="en-IN" dirty="0" smtClean="0"/>
          </a:p>
          <a:p>
            <a:pPr algn="just"/>
            <a:r>
              <a:rPr lang="en-IN" dirty="0" smtClean="0"/>
              <a:t>Dental follicle cells - Two </a:t>
            </a:r>
            <a:r>
              <a:rPr lang="en-IN" dirty="0" smtClean="0"/>
              <a:t>cell </a:t>
            </a:r>
            <a:r>
              <a:rPr lang="en-IN" dirty="0" smtClean="0"/>
              <a:t>populations</a:t>
            </a:r>
          </a:p>
          <a:p>
            <a:pPr lvl="1" algn="just"/>
            <a:r>
              <a:rPr lang="en-IN" dirty="0" err="1" smtClean="0"/>
              <a:t>Mesenchymal</a:t>
            </a:r>
            <a:r>
              <a:rPr lang="en-IN" dirty="0" smtClean="0"/>
              <a:t> cells of dental follicle proper</a:t>
            </a:r>
            <a:endParaRPr lang="en-IN" dirty="0" smtClean="0"/>
          </a:p>
          <a:p>
            <a:pPr lvl="1" algn="just"/>
            <a:r>
              <a:rPr lang="en-IN" dirty="0" err="1" smtClean="0"/>
              <a:t>Peri</a:t>
            </a:r>
            <a:r>
              <a:rPr lang="en-IN" dirty="0" smtClean="0"/>
              <a:t>-follicular </a:t>
            </a:r>
            <a:r>
              <a:rPr lang="en-IN" dirty="0" smtClean="0"/>
              <a:t>cells</a:t>
            </a:r>
          </a:p>
          <a:p>
            <a:pPr algn="just"/>
            <a:r>
              <a:rPr lang="en-IN" dirty="0" err="1" smtClean="0"/>
              <a:t>Peri</a:t>
            </a:r>
            <a:r>
              <a:rPr lang="en-IN" dirty="0" smtClean="0"/>
              <a:t>-follicular cells- widely spaced </a:t>
            </a:r>
          </a:p>
          <a:p>
            <a:pPr algn="just"/>
            <a:r>
              <a:rPr lang="en-IN" dirty="0" smtClean="0"/>
              <a:t>As root formation continues- </a:t>
            </a:r>
            <a:r>
              <a:rPr lang="en-IN" dirty="0" err="1" smtClean="0"/>
              <a:t>perifollicular</a:t>
            </a:r>
            <a:r>
              <a:rPr lang="en-IN" dirty="0" smtClean="0"/>
              <a:t> cells gain polarity</a:t>
            </a:r>
            <a:endParaRPr lang="en-IN" dirty="0" smtClean="0"/>
          </a:p>
          <a:p>
            <a:pPr algn="just"/>
            <a:r>
              <a:rPr lang="en-IN" dirty="0" smtClean="0"/>
              <a:t>Undifferentiated </a:t>
            </a:r>
            <a:r>
              <a:rPr lang="en-IN" dirty="0" err="1" smtClean="0"/>
              <a:t>mesenchymal</a:t>
            </a:r>
            <a:r>
              <a:rPr lang="en-IN" dirty="0" smtClean="0"/>
              <a:t> cells.</a:t>
            </a: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In investigation of role of </a:t>
            </a:r>
            <a:r>
              <a:rPr lang="en-IN" dirty="0" err="1" smtClean="0"/>
              <a:t>pdl</a:t>
            </a:r>
            <a:r>
              <a:rPr lang="en-IN" dirty="0" smtClean="0"/>
              <a:t> in maintaining  periodontal health &amp; pathogenesis of </a:t>
            </a:r>
            <a:r>
              <a:rPr lang="en-IN" dirty="0" err="1" smtClean="0"/>
              <a:t>periodontitis</a:t>
            </a:r>
            <a:r>
              <a:rPr lang="en-IN" dirty="0" smtClean="0"/>
              <a:t>, one approach is to examine the mediators of bone homeostasis such as RANKL &amp; </a:t>
            </a:r>
            <a:r>
              <a:rPr lang="en-IN" dirty="0" err="1" smtClean="0"/>
              <a:t>osteoprotegerin</a:t>
            </a:r>
            <a:r>
              <a:rPr lang="en-IN" dirty="0" smtClean="0"/>
              <a:t>.</a:t>
            </a:r>
            <a:endParaRPr lang="en-IN" dirty="0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Clinical considerations: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Restorative dentistry</a:t>
            </a:r>
          </a:p>
          <a:p>
            <a:pPr algn="just"/>
            <a:r>
              <a:rPr lang="en-IN" dirty="0" smtClean="0"/>
              <a:t>Acute trauma</a:t>
            </a:r>
          </a:p>
          <a:p>
            <a:pPr algn="just"/>
            <a:r>
              <a:rPr lang="en-IN" dirty="0" smtClean="0"/>
              <a:t>Orthodontic tooth movement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Commonest pathology related to </a:t>
            </a:r>
            <a:r>
              <a:rPr lang="en-IN" dirty="0" err="1" smtClean="0"/>
              <a:t>pdl</a:t>
            </a:r>
            <a:r>
              <a:rPr lang="en-IN" dirty="0" smtClean="0"/>
              <a:t> is inflammatory periodontal disease.</a:t>
            </a:r>
          </a:p>
          <a:p>
            <a:pPr algn="just"/>
            <a:r>
              <a:rPr lang="en-IN" dirty="0" smtClean="0"/>
              <a:t>Better understanding of cell &amp; molecular biology of the developing  &amp; regenerating </a:t>
            </a:r>
            <a:r>
              <a:rPr lang="en-IN" dirty="0" err="1" smtClean="0"/>
              <a:t>periodontium</a:t>
            </a:r>
            <a:r>
              <a:rPr lang="en-IN" dirty="0" smtClean="0"/>
              <a:t> offers new avenue.  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Carranza’s clinical </a:t>
            </a:r>
            <a:r>
              <a:rPr lang="en-IN" dirty="0" err="1" smtClean="0"/>
              <a:t>periodontology</a:t>
            </a:r>
            <a:r>
              <a:rPr lang="en-IN" dirty="0" smtClean="0"/>
              <a:t> – 11</a:t>
            </a:r>
            <a:r>
              <a:rPr lang="en-IN" baseline="30000" dirty="0" smtClean="0"/>
              <a:t>th</a:t>
            </a:r>
            <a:r>
              <a:rPr lang="en-IN" dirty="0" smtClean="0"/>
              <a:t> edition.</a:t>
            </a:r>
          </a:p>
          <a:p>
            <a:pPr algn="just"/>
            <a:r>
              <a:rPr lang="en-IN" dirty="0" smtClean="0"/>
              <a:t>Jan </a:t>
            </a:r>
            <a:r>
              <a:rPr lang="en-IN" dirty="0" err="1" smtClean="0"/>
              <a:t>Lindhe</a:t>
            </a:r>
            <a:r>
              <a:rPr lang="en-IN" dirty="0" smtClean="0"/>
              <a:t>, </a:t>
            </a:r>
            <a:r>
              <a:rPr lang="en-IN" dirty="0" err="1" smtClean="0"/>
              <a:t>Niklaus</a:t>
            </a:r>
            <a:r>
              <a:rPr lang="en-IN" dirty="0" smtClean="0"/>
              <a:t> P. Lang – 6</a:t>
            </a:r>
            <a:r>
              <a:rPr lang="en-IN" baseline="30000" dirty="0" smtClean="0"/>
              <a:t>th</a:t>
            </a:r>
            <a:r>
              <a:rPr lang="en-IN" dirty="0" smtClean="0"/>
              <a:t> edition; clinical </a:t>
            </a:r>
            <a:r>
              <a:rPr lang="en-IN" dirty="0" err="1" smtClean="0"/>
              <a:t>periodontology</a:t>
            </a:r>
            <a:r>
              <a:rPr lang="en-IN" dirty="0" smtClean="0"/>
              <a:t>  and implant dentistry.</a:t>
            </a:r>
          </a:p>
          <a:p>
            <a:pPr algn="just"/>
            <a:r>
              <a:rPr lang="en-IN" dirty="0" err="1" smtClean="0"/>
              <a:t>Orban’s</a:t>
            </a:r>
            <a:r>
              <a:rPr lang="en-IN" dirty="0" smtClean="0"/>
              <a:t> oral histology and embryology – 13</a:t>
            </a:r>
            <a:r>
              <a:rPr lang="en-IN" baseline="30000" dirty="0" smtClean="0"/>
              <a:t>th</a:t>
            </a:r>
            <a:r>
              <a:rPr lang="en-IN" dirty="0" smtClean="0"/>
              <a:t> edition.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Dr. Dean. R, The Periodontal Ligament: Development, Anatomy and Function : OHMD- Vol. 16- No.6- December,2017.</a:t>
            </a:r>
          </a:p>
          <a:p>
            <a:pPr algn="just"/>
            <a:r>
              <a:rPr lang="en-IN" dirty="0" err="1" smtClean="0"/>
              <a:t>Jong</a:t>
            </a:r>
            <a:r>
              <a:rPr lang="en-IN" dirty="0" smtClean="0"/>
              <a:t> T. De, Bakker A.D, </a:t>
            </a:r>
            <a:r>
              <a:rPr lang="en-IN" dirty="0" err="1" smtClean="0"/>
              <a:t>Everts</a:t>
            </a:r>
            <a:r>
              <a:rPr lang="en-IN" dirty="0" smtClean="0"/>
              <a:t>. V, </a:t>
            </a:r>
            <a:r>
              <a:rPr lang="en-IN" dirty="0" err="1" smtClean="0"/>
              <a:t>Smit.T.H</a:t>
            </a:r>
            <a:r>
              <a:rPr lang="en-IN" dirty="0" smtClean="0"/>
              <a:t>: Review Article: The intricate anatomy of the periodontal ligament and its development: J </a:t>
            </a:r>
            <a:r>
              <a:rPr lang="en-IN" dirty="0" err="1" smtClean="0"/>
              <a:t>Periodont</a:t>
            </a:r>
            <a:r>
              <a:rPr lang="en-IN" dirty="0" smtClean="0"/>
              <a:t> Res. 2017;1-10.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Formation of </a:t>
            </a:r>
            <a:r>
              <a:rPr lang="en-IN" dirty="0" err="1" smtClean="0"/>
              <a:t>sharpeys</a:t>
            </a:r>
            <a:r>
              <a:rPr lang="en-IN" dirty="0" smtClean="0"/>
              <a:t> </a:t>
            </a:r>
            <a:r>
              <a:rPr lang="en-IN" dirty="0" err="1" smtClean="0"/>
              <a:t>fibers</a:t>
            </a:r>
            <a:r>
              <a:rPr lang="en-IN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First step </a:t>
            </a:r>
          </a:p>
          <a:p>
            <a:pPr algn="just"/>
            <a:r>
              <a:rPr lang="en-IN" dirty="0" smtClean="0"/>
              <a:t>Tooth side first</a:t>
            </a:r>
          </a:p>
          <a:p>
            <a:pPr algn="just"/>
            <a:r>
              <a:rPr lang="en-IN" dirty="0" smtClean="0"/>
              <a:t>AEFC</a:t>
            </a:r>
          </a:p>
          <a:p>
            <a:pPr algn="just"/>
            <a:r>
              <a:rPr lang="en-IN" dirty="0" err="1" smtClean="0"/>
              <a:t>Fiber</a:t>
            </a:r>
            <a:r>
              <a:rPr lang="en-IN" dirty="0" smtClean="0"/>
              <a:t> fringe</a:t>
            </a:r>
          </a:p>
          <a:p>
            <a:pPr algn="just"/>
            <a:r>
              <a:rPr lang="en-IN" dirty="0" smtClean="0"/>
              <a:t>mineralization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On bone side – different </a:t>
            </a:r>
            <a:r>
              <a:rPr lang="en-IN" dirty="0" smtClean="0"/>
              <a:t>way</a:t>
            </a:r>
            <a:endParaRPr lang="en-IN" dirty="0" smtClean="0"/>
          </a:p>
          <a:p>
            <a:pPr algn="just"/>
            <a:r>
              <a:rPr lang="en-IN" dirty="0" smtClean="0"/>
              <a:t>Extensive remodelling, embedded &amp; </a:t>
            </a:r>
            <a:r>
              <a:rPr lang="en-IN" dirty="0" smtClean="0"/>
              <a:t>mineralise</a:t>
            </a:r>
          </a:p>
          <a:p>
            <a:pPr lvl="1" algn="just"/>
            <a:r>
              <a:rPr lang="en-IN" dirty="0" err="1" smtClean="0"/>
              <a:t>Osteoid</a:t>
            </a:r>
            <a:r>
              <a:rPr lang="en-IN" dirty="0" smtClean="0"/>
              <a:t>  from </a:t>
            </a:r>
            <a:r>
              <a:rPr lang="en-IN" dirty="0" err="1" smtClean="0"/>
              <a:t>osteoblasts</a:t>
            </a:r>
            <a:endParaRPr lang="en-IN" dirty="0" smtClean="0"/>
          </a:p>
          <a:p>
            <a:pPr lvl="1" algn="just"/>
            <a:r>
              <a:rPr lang="en-IN" dirty="0" smtClean="0"/>
              <a:t>At </a:t>
            </a:r>
            <a:r>
              <a:rPr lang="en-IN" dirty="0" err="1" smtClean="0"/>
              <a:t>resorption</a:t>
            </a:r>
            <a:r>
              <a:rPr lang="en-IN" dirty="0" smtClean="0"/>
              <a:t> sites </a:t>
            </a:r>
          </a:p>
          <a:p>
            <a:pPr lvl="1" algn="just"/>
            <a:r>
              <a:rPr lang="en-IN" dirty="0" smtClean="0"/>
              <a:t>At areas of </a:t>
            </a:r>
            <a:r>
              <a:rPr lang="en-IN" dirty="0" err="1" smtClean="0"/>
              <a:t>fibers</a:t>
            </a:r>
            <a:r>
              <a:rPr lang="en-IN" dirty="0" smtClean="0"/>
              <a:t> escape mineralization</a:t>
            </a:r>
            <a:r>
              <a:rPr lang="en-IN" dirty="0" smtClean="0"/>
              <a:t>  </a:t>
            </a:r>
            <a:endParaRPr lang="en-IN" dirty="0" smtClean="0"/>
          </a:p>
          <a:p>
            <a:pPr algn="just"/>
            <a:r>
              <a:rPr lang="en-IN" dirty="0" err="1" smtClean="0"/>
              <a:t>Fibers</a:t>
            </a:r>
            <a:r>
              <a:rPr lang="en-IN" dirty="0" smtClean="0"/>
              <a:t> vary in size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PERIODONTAL LIGAMENT</Template>
  <TotalTime>3570</TotalTime>
  <Words>2520</Words>
  <Application>Microsoft Office PowerPoint</Application>
  <PresentationFormat>On-screen Show (4:3)</PresentationFormat>
  <Paragraphs>356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Facet</vt:lpstr>
      <vt:lpstr> PERIODONTAL LIGAMENT</vt:lpstr>
      <vt:lpstr>CONTENTS:</vt:lpstr>
      <vt:lpstr>Slide 3</vt:lpstr>
      <vt:lpstr>INTRODUCTION:</vt:lpstr>
      <vt:lpstr>DEFINITIONS:</vt:lpstr>
      <vt:lpstr>Slide 6</vt:lpstr>
      <vt:lpstr>DEVELOPMENT OF PDL:</vt:lpstr>
      <vt:lpstr>Formation of sharpeys fibers:</vt:lpstr>
      <vt:lpstr>Slide 9</vt:lpstr>
      <vt:lpstr>FIBER GROWTH:</vt:lpstr>
      <vt:lpstr>Principle fiber formation &amp; their orientation at different stages of odontogenesis:</vt:lpstr>
      <vt:lpstr>Slide 12</vt:lpstr>
      <vt:lpstr>Slide 13</vt:lpstr>
      <vt:lpstr>Slide 14</vt:lpstr>
      <vt:lpstr>Size &amp; shape of pdl:</vt:lpstr>
      <vt:lpstr>Slide 16</vt:lpstr>
      <vt:lpstr>Structure of pdl :</vt:lpstr>
      <vt:lpstr>Synthetic cells:</vt:lpstr>
      <vt:lpstr>Slide 19</vt:lpstr>
      <vt:lpstr>Slide 20</vt:lpstr>
      <vt:lpstr>Resorptive cells:</vt:lpstr>
      <vt:lpstr>Slide 22</vt:lpstr>
      <vt:lpstr>Slide 23</vt:lpstr>
      <vt:lpstr>Intracellular degradation:</vt:lpstr>
      <vt:lpstr>Slide 25</vt:lpstr>
      <vt:lpstr>Extracellular degradation:</vt:lpstr>
      <vt:lpstr>Slide 27</vt:lpstr>
      <vt:lpstr>Progenitor cells:</vt:lpstr>
      <vt:lpstr>Epithelial cell rests of malassez:</vt:lpstr>
      <vt:lpstr>Defence cells:</vt:lpstr>
      <vt:lpstr>Slide 31</vt:lpstr>
      <vt:lpstr> </vt:lpstr>
      <vt:lpstr>Slide 33</vt:lpstr>
      <vt:lpstr>EXTRA-CELLULAR SUBSTANCES</vt:lpstr>
      <vt:lpstr>GROUND SUBSTANCES</vt:lpstr>
      <vt:lpstr>Slide 36</vt:lpstr>
      <vt:lpstr>Glycosaminoglycans:</vt:lpstr>
      <vt:lpstr>Proteoglycans:</vt:lpstr>
      <vt:lpstr>Glycoprotein:</vt:lpstr>
      <vt:lpstr>Fibers:</vt:lpstr>
      <vt:lpstr>Collagen:</vt:lpstr>
      <vt:lpstr>Slide 42</vt:lpstr>
      <vt:lpstr>Slide 43</vt:lpstr>
      <vt:lpstr>Principle fibers:</vt:lpstr>
      <vt:lpstr>Slide 45</vt:lpstr>
      <vt:lpstr>Slide 46</vt:lpstr>
      <vt:lpstr>Slide 47</vt:lpstr>
      <vt:lpstr>Slide 48</vt:lpstr>
      <vt:lpstr>Slide 49</vt:lpstr>
      <vt:lpstr>Slide 50</vt:lpstr>
      <vt:lpstr>Elastic fibers:</vt:lpstr>
      <vt:lpstr>Slide 52</vt:lpstr>
      <vt:lpstr>Other structures:</vt:lpstr>
      <vt:lpstr>Slide 54</vt:lpstr>
      <vt:lpstr>Slide 55</vt:lpstr>
      <vt:lpstr>Slide 56</vt:lpstr>
      <vt:lpstr>Slide 57</vt:lpstr>
      <vt:lpstr>Functions of pdl:</vt:lpstr>
      <vt:lpstr>Resistance to impact of occlusal forces ( shock absorption)</vt:lpstr>
      <vt:lpstr>Tension theory:</vt:lpstr>
      <vt:lpstr>Visco-elastic system theory:</vt:lpstr>
      <vt:lpstr>Thixotrophic theory:</vt:lpstr>
      <vt:lpstr>Transmission of occlusal forces to bone:</vt:lpstr>
      <vt:lpstr>Formative &amp; Remodelling:</vt:lpstr>
      <vt:lpstr>Nutritional function:</vt:lpstr>
      <vt:lpstr>Sensory function:</vt:lpstr>
      <vt:lpstr>Slide 67</vt:lpstr>
      <vt:lpstr>Periodontal ligament homeostasis:</vt:lpstr>
      <vt:lpstr>AGE CHANGES IN PDL:</vt:lpstr>
      <vt:lpstr>Slide 70</vt:lpstr>
      <vt:lpstr>Clinical considerations:</vt:lpstr>
      <vt:lpstr>Conclusion:</vt:lpstr>
      <vt:lpstr>References </vt:lpstr>
      <vt:lpstr>Slide 74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PERIODONTAL LIGAMENT</dc:title>
  <dc:creator>Latha</dc:creator>
  <cp:lastModifiedBy>Latha</cp:lastModifiedBy>
  <cp:revision>194</cp:revision>
  <dcterms:created xsi:type="dcterms:W3CDTF">2006-08-16T00:00:00Z</dcterms:created>
  <dcterms:modified xsi:type="dcterms:W3CDTF">2020-03-23T18:28:58Z</dcterms:modified>
</cp:coreProperties>
</file>